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9" r:id="rId1"/>
    <p:sldMasterId id="2147483851" r:id="rId2"/>
    <p:sldMasterId id="2147483853" r:id="rId3"/>
    <p:sldMasterId id="2147483855" r:id="rId4"/>
    <p:sldMasterId id="2147483857" r:id="rId5"/>
    <p:sldMasterId id="2147483860" r:id="rId6"/>
    <p:sldMasterId id="2147483862" r:id="rId7"/>
  </p:sldMasterIdLst>
  <p:notesMasterIdLst>
    <p:notesMasterId r:id="rId20"/>
  </p:notesMasterIdLst>
  <p:handoutMasterIdLst>
    <p:handoutMasterId r:id="rId21"/>
  </p:handoutMasterIdLst>
  <p:sldIdLst>
    <p:sldId id="362" r:id="rId8"/>
    <p:sldId id="365" r:id="rId9"/>
    <p:sldId id="382" r:id="rId10"/>
    <p:sldId id="367" r:id="rId11"/>
    <p:sldId id="366" r:id="rId12"/>
    <p:sldId id="368" r:id="rId13"/>
    <p:sldId id="369" r:id="rId14"/>
    <p:sldId id="371" r:id="rId15"/>
    <p:sldId id="385" r:id="rId16"/>
    <p:sldId id="386" r:id="rId17"/>
    <p:sldId id="383" r:id="rId18"/>
    <p:sldId id="38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800"/>
    <a:srgbClr val="FFE8C5"/>
    <a:srgbClr val="FFCC00"/>
    <a:srgbClr val="FFD765"/>
    <a:srgbClr val="FFE7B7"/>
    <a:srgbClr val="FFBC9B"/>
    <a:srgbClr val="FFFF00"/>
    <a:srgbClr val="FFBA7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2" autoAdjust="0"/>
    <p:restoredTop sz="94702" autoAdjust="0"/>
  </p:normalViewPr>
  <p:slideViewPr>
    <p:cSldViewPr>
      <p:cViewPr varScale="1">
        <p:scale>
          <a:sx n="65" d="100"/>
          <a:sy n="65" d="100"/>
        </p:scale>
        <p:origin x="66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EA02878F-13E0-498C-84C2-30CC1FDAD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49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B7F47823-8C49-456F-9AF0-83C2B59C8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17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47823-8C49-456F-9AF0-83C2B59C8D8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3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47823-8C49-456F-9AF0-83C2B59C8D8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4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8E50F-52EE-464D-8CD4-35B15AE1B2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2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8E50F-52EE-464D-8CD4-35B15AE1B2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6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24A73-6FF4-4824-A4B1-D869364C63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3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EAE1B-352C-4620-BBC9-5CB5B7FA7775}" type="datetimeFigureOut">
              <a:rPr lang="en-US">
                <a:solidFill>
                  <a:srgbClr val="40302B"/>
                </a:solidFill>
              </a:rPr>
              <a:pPr>
                <a:defRPr/>
              </a:pPr>
              <a:t>24.11.2019</a:t>
            </a:fld>
            <a:endParaRPr lang="en-US">
              <a:solidFill>
                <a:srgbClr val="40302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302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17F35-4A60-4480-9754-F637487B1B5A}" type="slidenum">
              <a:rPr lang="en-US">
                <a:solidFill>
                  <a:srgbClr val="40302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3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5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24A73-6FF4-4824-A4B1-D869364C63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1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8E50F-52EE-464D-8CD4-35B15AE1B2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9E30-B43C-4B57-A6AC-154FDE7A6104}" type="datetimeFigureOut">
              <a:rPr lang="en-US">
                <a:solidFill>
                  <a:srgbClr val="40302B"/>
                </a:solidFill>
              </a:rPr>
              <a:pPr>
                <a:defRPr/>
              </a:pPr>
              <a:t>24.11.2019</a:t>
            </a:fld>
            <a:endParaRPr lang="en-US">
              <a:solidFill>
                <a:srgbClr val="40302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302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1352D-8A4E-44DC-B7E8-4BE18BF00501}" type="slidenum">
              <a:rPr lang="en-US">
                <a:solidFill>
                  <a:srgbClr val="40302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3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6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83FF2911-AFC5-4688-B1E6-17C1A8319A1F}" type="datetimeFigureOut">
              <a:rPr lang="en-US" smtClean="0">
                <a:solidFill>
                  <a:srgbClr val="40302B"/>
                </a:solidFill>
              </a:rPr>
              <a:pPr>
                <a:buFontTx/>
                <a:buNone/>
                <a:defRPr/>
              </a:pPr>
              <a:t>24.11.2019</a:t>
            </a:fld>
            <a:endParaRPr lang="en-US">
              <a:solidFill>
                <a:srgbClr val="40302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>
              <a:solidFill>
                <a:srgbClr val="40302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F8AEE26E-86C1-4CEF-A80E-3BE76ECAB529}" type="slidenum">
              <a:rPr lang="en-US" smtClean="0">
                <a:solidFill>
                  <a:srgbClr val="40302B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403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83FF2911-AFC5-4688-B1E6-17C1A8319A1F}" type="datetimeFigureOut">
              <a:rPr lang="en-US" smtClean="0">
                <a:solidFill>
                  <a:srgbClr val="40302B"/>
                </a:solidFill>
              </a:rPr>
              <a:pPr>
                <a:buFontTx/>
                <a:buNone/>
                <a:defRPr/>
              </a:pPr>
              <a:t>24.11.2019</a:t>
            </a:fld>
            <a:endParaRPr lang="en-US">
              <a:solidFill>
                <a:srgbClr val="40302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>
              <a:solidFill>
                <a:srgbClr val="40302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F8AEE26E-86C1-4CEF-A80E-3BE76ECAB529}" type="slidenum">
              <a:rPr lang="en-US" smtClean="0">
                <a:solidFill>
                  <a:srgbClr val="40302B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403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4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FontTx/>
              <a:buNone/>
            </a:pPr>
            <a:fld id="{ED9E0EF0-C030-4E96-8BF5-0814180241EF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6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FontTx/>
              <a:buNone/>
            </a:pPr>
            <a:fld id="{ED9E0EF0-C030-4E96-8BF5-0814180241EF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2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spcBef>
                <a:spcPct val="0"/>
              </a:spcBef>
              <a:buFontTx/>
              <a:buNone/>
            </a:pPr>
            <a:fld id="{ED9E0EF0-C030-4E96-8BF5-0814180241EF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‹#›</a:t>
            </a:fld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1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buFontTx/>
              <a:buNone/>
              <a:defRPr/>
            </a:pPr>
            <a:fld id="{83FF2911-AFC5-4688-B1E6-17C1A8319A1F}" type="datetimeFigureOut">
              <a:rPr lang="en-US">
                <a:solidFill>
                  <a:srgbClr val="40302B"/>
                </a:solidFill>
                <a:cs typeface="+mn-cs"/>
              </a:rPr>
              <a:pPr>
                <a:buFontTx/>
                <a:buNone/>
                <a:defRPr/>
              </a:pPr>
              <a:t>24.11.2019</a:t>
            </a:fld>
            <a:endParaRPr lang="en-US">
              <a:solidFill>
                <a:srgbClr val="40302B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40302B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buFontTx/>
              <a:buNone/>
              <a:defRPr/>
            </a:pPr>
            <a:fld id="{F8AEE26E-86C1-4CEF-A80E-3BE76ECAB529}" type="slidenum">
              <a:rPr lang="en-US">
                <a:solidFill>
                  <a:srgbClr val="40302B"/>
                </a:solidFill>
                <a:cs typeface="+mn-cs"/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40302B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64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66" r:id="rId2"/>
    <p:sldLayoutId id="2147483867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buFontTx/>
              <a:buNone/>
              <a:defRPr/>
            </a:pPr>
            <a:fld id="{83FF2911-AFC5-4688-B1E6-17C1A8319A1F}" type="datetimeFigureOut">
              <a:rPr lang="en-US">
                <a:solidFill>
                  <a:srgbClr val="40302B"/>
                </a:solidFill>
                <a:cs typeface="+mn-cs"/>
              </a:rPr>
              <a:pPr>
                <a:buFontTx/>
                <a:buNone/>
                <a:defRPr/>
              </a:pPr>
              <a:t>24.11.2019</a:t>
            </a:fld>
            <a:endParaRPr lang="en-US">
              <a:solidFill>
                <a:srgbClr val="40302B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40302B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buFontTx/>
              <a:buNone/>
              <a:defRPr/>
            </a:pPr>
            <a:fld id="{F8AEE26E-86C1-4CEF-A80E-3BE76ECAB529}" type="slidenum">
              <a:rPr lang="en-US">
                <a:solidFill>
                  <a:srgbClr val="40302B"/>
                </a:solidFill>
                <a:cs typeface="+mn-cs"/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40302B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0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buFontTx/>
              <a:buNone/>
              <a:defRPr/>
            </a:pPr>
            <a:fld id="{911B7D93-4A79-4802-AE19-E4A5F5F756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buFontTx/>
                <a:buNone/>
                <a:defRPr/>
              </a:pPr>
              <a:t>24.11.2019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buFontTx/>
              <a:buNone/>
              <a:defRPr/>
            </a:pPr>
            <a:fld id="{888315FA-C253-4CC2-BDF9-E3DA0D43D1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05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1848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  <p15:guide id="4294967295" pos="1386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3312">
          <p15:clr>
            <a:srgbClr val="F26B43"/>
          </p15:clr>
        </p15:guide>
        <p15:guide id="4294967295" pos="36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5526">
          <p15:clr>
            <a:srgbClr val="F26B43"/>
          </p15:clr>
        </p15:guide>
        <p15:guide id="4294967295" pos="180">
          <p15:clr>
            <a:srgbClr val="F26B43"/>
          </p15:clr>
        </p15:guide>
        <p15:guide id="4294967295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buFontTx/>
              <a:buNone/>
              <a:defRPr/>
            </a:pPr>
            <a:fld id="{911B7D93-4A79-4802-AE19-E4A5F5F756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buFontTx/>
                <a:buNone/>
                <a:defRPr/>
              </a:pPr>
              <a:t>24.11.2019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buFontTx/>
              <a:buNone/>
              <a:defRPr/>
            </a:pPr>
            <a:fld id="{888315FA-C253-4CC2-BDF9-E3DA0D43D1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2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1848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  <p15:guide id="4294967295" pos="1386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3312">
          <p15:clr>
            <a:srgbClr val="F26B43"/>
          </p15:clr>
        </p15:guide>
        <p15:guide id="4294967295" pos="36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5526">
          <p15:clr>
            <a:srgbClr val="F26B43"/>
          </p15:clr>
        </p15:guide>
        <p15:guide id="4294967295" pos="180">
          <p15:clr>
            <a:srgbClr val="F26B43"/>
          </p15:clr>
        </p15:guide>
        <p15:guide id="429496729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feb-web.ru/feb/irl/il0/il7/il7-fron.htm" TargetMode="External"/><Relationship Id="rId13" Type="http://schemas.openxmlformats.org/officeDocument/2006/relationships/image" Target="../media/image9.jpeg"/><Relationship Id="rId3" Type="http://schemas.openxmlformats.org/officeDocument/2006/relationships/hyperlink" Target="https://nestoriana.wordpress.com/2013/05/10/pushkin-semya-i-rodnya" TargetMode="External"/><Relationship Id="rId7" Type="http://schemas.openxmlformats.org/officeDocument/2006/relationships/hyperlink" Target="https://www.liveinternet.ru/users/bo4kameda/post340178256" TargetMode="External"/><Relationship Id="rId12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isualrian.ru/images/old_preview/8/24/82429_preview.jpg" TargetMode="External"/><Relationship Id="rId11" Type="http://schemas.openxmlformats.org/officeDocument/2006/relationships/image" Target="../media/image16.jpg"/><Relationship Id="rId5" Type="http://schemas.openxmlformats.org/officeDocument/2006/relationships/hyperlink" Target="http://www.proznanie.ru/photo/image1347858652.jpg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://www.kozma.ru/gallery/classics/pushkin/pushkin-2.htm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layingcards.narod.ru/MDotkr.html" TargetMode="External"/><Relationship Id="rId5" Type="http://schemas.openxmlformats.org/officeDocument/2006/relationships/hyperlink" Target="https://www.liveinternet.ru/users/kuztv/post313426424/" TargetMode="External"/><Relationship Id="rId4" Type="http://schemas.openxmlformats.org/officeDocument/2006/relationships/hyperlink" Target="http://visualrian.ru/images/old_preview/54/00/540095_preview.jpg" TargetMode="Externa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2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40768"/>
            <a:ext cx="9182322" cy="156966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A. Puskin szintetizáló életműve</a:t>
            </a:r>
            <a:br>
              <a:rPr lang="hu-HU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Синтез достижений русской</a:t>
            </a:r>
            <a:r>
              <a:rPr lang="hu-HU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литературы</a:t>
            </a:r>
            <a:br>
              <a:rPr lang="ru-RU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в творчестве А. С. Пушкина </a:t>
            </a:r>
            <a:endParaRPr lang="en-US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6021288"/>
            <a:ext cx="6120680" cy="52322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>
              <a:buNone/>
            </a:pPr>
            <a:r>
              <a:rPr lang="hu-HU" sz="28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Puskin öröksége</a:t>
            </a:r>
            <a:endParaRPr lang="en-US" sz="2800" dirty="0">
              <a:ln>
                <a:solidFill>
                  <a:schemeClr val="tx1"/>
                </a:solidFill>
              </a:ln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09271"/>
            <a:ext cx="8572500" cy="6336704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  <a:defRPr/>
            </a:pPr>
            <a:r>
              <a:rPr lang="hu-H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 gogoli fantasztikum evolúciója: 1) „nyilvánvaló” fantasztikum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; 2) „rejtett” fantasztikum (</a:t>
            </a:r>
            <a:r>
              <a:rPr lang="hu-HU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Az orr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1836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i="1" dirty="0" smtClean="0">
                <a:solidFill>
                  <a:srgbClr val="341D87"/>
                </a:solidFill>
                <a:latin typeface="Cambria" panose="02040503050406030204" pitchFamily="18" charset="0"/>
              </a:rPr>
              <a:t>Нос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); 3)a furcsán szokatlan megjelenése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sym typeface="Symbol"/>
              </a:rPr>
              <a:t>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  <a:sym typeface="Symbol"/>
              </a:rPr>
              <a:t> fantasztikum nélküli fantasztikum (</a:t>
            </a:r>
            <a:r>
              <a:rPr lang="hu-HU" i="1" dirty="0" smtClean="0">
                <a:solidFill>
                  <a:srgbClr val="341D87"/>
                </a:solidFill>
                <a:latin typeface="Cambria" panose="02040503050406030204" pitchFamily="18" charset="0"/>
                <a:sym typeface="Symbol"/>
              </a:rPr>
              <a:t>Holt lelkek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  <a:sym typeface="Symbol"/>
              </a:rPr>
              <a:t>)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hu-HU" i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  <a:defRPr/>
            </a:pP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A történelmi általánosítás evolúciója:</a:t>
            </a:r>
          </a:p>
          <a:p>
            <a:pPr marL="540000" indent="-27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hu-HU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Tarasz Bulba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1835,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42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Тарас Бульба)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 epikussága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  <a:endParaRPr lang="hu-HU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540000" indent="-27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Revizor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(1836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</a:rPr>
              <a:t>Ревизор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) –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 a jelen történetisége, a „Város-képlet”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  <a:endParaRPr lang="hu-HU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540000" indent="-27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Holt lelkek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(1835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– 42,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55</a:t>
            </a:r>
            <a:r>
              <a:rPr lang="hu-HU" dirty="0">
                <a:solidFill>
                  <a:schemeClr val="tx1"/>
                </a:solidFill>
                <a:latin typeface="Cambria" panose="02040503050406030204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i="1" dirty="0">
                <a:solidFill>
                  <a:srgbClr val="341D87"/>
                </a:solidFill>
                <a:latin typeface="Cambria" panose="02040503050406030204" pitchFamily="18" charset="0"/>
              </a:rPr>
              <a:t>Мертвые </a:t>
            </a:r>
            <a:r>
              <a:rPr lang="ru-RU" i="1" dirty="0" smtClean="0">
                <a:solidFill>
                  <a:srgbClr val="341D87"/>
                </a:solidFill>
                <a:latin typeface="Cambria" panose="02040503050406030204" pitchFamily="18" charset="0"/>
              </a:rPr>
              <a:t>души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</a:p>
          <a:p>
            <a:pPr marL="1081088" indent="-269875">
              <a:lnSpc>
                <a:spcPct val="100000"/>
              </a:lnSpc>
              <a:spcBef>
                <a:spcPts val="0"/>
              </a:spcBef>
              <a:tabLst>
                <a:tab pos="1081088" algn="l"/>
              </a:tabLst>
              <a:defRPr/>
            </a:pP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A pikareszk-regény és antihőse</a:t>
            </a:r>
          </a:p>
          <a:p>
            <a:pPr marL="1081088" indent="-269875">
              <a:lnSpc>
                <a:spcPct val="100000"/>
              </a:lnSpc>
              <a:spcBef>
                <a:spcPts val="0"/>
              </a:spcBef>
              <a:tabLst>
                <a:tab pos="1081088" algn="l"/>
              </a:tabLst>
              <a:defRPr/>
            </a:pP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Dramaturgiai felépítés</a:t>
            </a:r>
          </a:p>
          <a:p>
            <a:pPr marL="1081088" indent="-269875">
              <a:lnSpc>
                <a:spcPct val="100000"/>
              </a:lnSpc>
              <a:spcBef>
                <a:spcPts val="0"/>
              </a:spcBef>
              <a:tabLst>
                <a:tab pos="1081088" algn="l"/>
              </a:tabLst>
              <a:defRPr/>
            </a:pP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Az anyag filozófiai értelmezése:</a:t>
            </a:r>
            <a:b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a „holt”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–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 élő lélek antitézise</a:t>
            </a:r>
            <a:b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(Dante hagyománya)</a:t>
            </a:r>
          </a:p>
          <a:p>
            <a:pPr marL="540000" indent="-2700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  <a:defRPr/>
            </a:pPr>
            <a:r>
              <a:rPr lang="hu-HU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Válogatás barátaimmal folytatott</a:t>
            </a:r>
            <a:br>
              <a:rPr lang="hu-HU" i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hu-HU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levelezésemből 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1847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i="1" dirty="0">
                <a:solidFill>
                  <a:srgbClr val="341D87"/>
                </a:solidFill>
                <a:latin typeface="Cambria" panose="02040503050406030204" pitchFamily="18" charset="0"/>
              </a:rPr>
              <a:t>Выбранные </a:t>
            </a:r>
            <a:r>
              <a:rPr lang="ru-RU" i="1" dirty="0" smtClean="0">
                <a:solidFill>
                  <a:srgbClr val="341D87"/>
                </a:solidFill>
                <a:latin typeface="Cambria" panose="02040503050406030204" pitchFamily="18" charset="0"/>
              </a:rPr>
              <a:t>места</a:t>
            </a:r>
            <a:r>
              <a:rPr lang="hu-HU" i="1" dirty="0" smtClean="0">
                <a:solidFill>
                  <a:srgbClr val="341D87"/>
                </a:solidFill>
                <a:latin typeface="Cambria" panose="02040503050406030204" pitchFamily="18" charset="0"/>
              </a:rPr>
              <a:t/>
            </a:r>
            <a:br>
              <a:rPr lang="hu-HU" i="1" dirty="0" smtClean="0">
                <a:solidFill>
                  <a:srgbClr val="341D87"/>
                </a:solidFill>
                <a:latin typeface="Cambria" panose="02040503050406030204" pitchFamily="18" charset="0"/>
              </a:rPr>
            </a:br>
            <a:r>
              <a:rPr lang="ru-RU" i="1" dirty="0" smtClean="0">
                <a:solidFill>
                  <a:srgbClr val="341D87"/>
                </a:solidFill>
                <a:latin typeface="Cambria" panose="02040503050406030204" pitchFamily="18" charset="0"/>
              </a:rPr>
              <a:t>из </a:t>
            </a:r>
            <a:r>
              <a:rPr lang="ru-RU" i="1" dirty="0">
                <a:solidFill>
                  <a:srgbClr val="341D87"/>
                </a:solidFill>
                <a:latin typeface="Cambria" panose="02040503050406030204" pitchFamily="18" charset="0"/>
              </a:rPr>
              <a:t>переписки с </a:t>
            </a:r>
            <a:r>
              <a:rPr lang="ru-RU" i="1" dirty="0" smtClean="0">
                <a:solidFill>
                  <a:srgbClr val="341D87"/>
                </a:solidFill>
                <a:latin typeface="Cambria" panose="02040503050406030204" pitchFamily="18" charset="0"/>
              </a:rPr>
              <a:t>друзьями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) –</a:t>
            </a:r>
            <a:r>
              <a:rPr lang="hu-HU" dirty="0" smtClean="0">
                <a:solidFill>
                  <a:schemeClr val="tx1"/>
                </a:solidFill>
                <a:latin typeface="Cambria" panose="02040503050406030204" pitchFamily="18" charset="0"/>
              </a:rPr>
              <a:t> az utópia</a:t>
            </a: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/>
            </a:r>
            <a:b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</a:b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megvalósíthatatlansága</a:t>
            </a:r>
          </a:p>
          <a:p>
            <a:pPr marL="241200" indent="-241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Gogol öröksége: a „naturális iskola íróinál”:</a:t>
            </a:r>
            <a:b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</a:b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a gogoli poétika romantikaellenes tendenciája, társadalmi kritika,</a:t>
            </a:r>
            <a:b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</a:b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társadalmi összegzésre való irányultság, a „kis ember” témájának humanista értelmezése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D18E"/>
              </a:clrFrom>
              <a:clrTo>
                <a:srgbClr val="FED18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92896"/>
            <a:ext cx="324036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15888"/>
            <a:ext cx="7149678" cy="4175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Képek forrásai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	</a:t>
            </a:r>
            <a:r>
              <a:rPr lang="ru-RU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Источники иллюстраций</a:t>
            </a:r>
            <a:endParaRPr lang="en-US" sz="28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94" y="653104"/>
            <a:ext cx="7489156" cy="6088263"/>
          </a:xfrm>
        </p:spPr>
        <p:txBody>
          <a:bodyPr/>
          <a:lstStyle/>
          <a:p>
            <a:pPr marL="0" indent="-360000">
              <a:spcBef>
                <a:spcPts val="600"/>
              </a:spcBef>
              <a:buNone/>
            </a:pPr>
            <a:r>
              <a:rPr lang="ru-RU" sz="1400" dirty="0" smtClean="0">
                <a:hlinkClick r:id="rId3"/>
              </a:rPr>
              <a:t>https</a:t>
            </a:r>
            <a:r>
              <a:rPr lang="ru-RU" sz="1400" dirty="0">
                <a:hlinkClick r:id="rId3"/>
              </a:rPr>
              <a:t>://nestoriana.wordpress.com/2013/05/10/pushkin-semya-i-rodnya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b="1" dirty="0"/>
              <a:t>A. Sz. Puskin</a:t>
            </a:r>
            <a:r>
              <a:rPr lang="hu-HU" sz="1400" dirty="0"/>
              <a:t>, Önarckép Anyegin második fejezetének kéziratában (1823. ősze, részlet)</a:t>
            </a:r>
          </a:p>
          <a:p>
            <a:pPr marL="0" indent="-360000">
              <a:spcBef>
                <a:spcPts val="600"/>
              </a:spcBef>
              <a:buNone/>
            </a:pPr>
            <a:endParaRPr lang="hu-HU" sz="1400" dirty="0" smtClean="0"/>
          </a:p>
          <a:p>
            <a:pPr marL="0" indent="-360000">
              <a:spcBef>
                <a:spcPts val="600"/>
              </a:spcBef>
              <a:buNone/>
            </a:pPr>
            <a:r>
              <a:rPr lang="hu-HU" sz="1400" u="sng" dirty="0" smtClean="0">
                <a:hlinkClick r:id="rId4"/>
              </a:rPr>
              <a:t>http</a:t>
            </a:r>
            <a:r>
              <a:rPr lang="hu-HU" sz="1400" u="sng" dirty="0">
                <a:hlinkClick r:id="rId4"/>
              </a:rPr>
              <a:t>://</a:t>
            </a:r>
            <a:r>
              <a:rPr lang="hu-HU" sz="1400" u="sng" dirty="0" smtClean="0">
                <a:hlinkClick r:id="rId4"/>
              </a:rPr>
              <a:t>www.kozma.ru/gallery/classics/pushkin/pushkin-2.htm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b="1" dirty="0" smtClean="0"/>
              <a:t>A</a:t>
            </a:r>
            <a:r>
              <a:rPr lang="hu-HU" sz="1400" b="1" dirty="0"/>
              <a:t>. Sz. Puskin</a:t>
            </a:r>
            <a:r>
              <a:rPr lang="hu-HU" sz="1400" dirty="0"/>
              <a:t>, </a:t>
            </a:r>
            <a:r>
              <a:rPr lang="hu-HU" sz="1400" dirty="0" smtClean="0"/>
              <a:t>Önarckép (1827-1830)</a:t>
            </a:r>
            <a:endParaRPr lang="en-US" sz="1400" dirty="0" smtClean="0"/>
          </a:p>
          <a:p>
            <a:pPr marL="0" indent="-360000">
              <a:spcBef>
                <a:spcPts val="600"/>
              </a:spcBef>
              <a:buNone/>
            </a:pPr>
            <a:endParaRPr lang="hu-HU" sz="1400" dirty="0" smtClean="0"/>
          </a:p>
          <a:p>
            <a:pPr marL="0" indent="-360000">
              <a:spcBef>
                <a:spcPts val="600"/>
              </a:spcBef>
              <a:buNone/>
            </a:pPr>
            <a:endParaRPr lang="en-US" sz="1400" dirty="0"/>
          </a:p>
          <a:p>
            <a:pPr marL="0" indent="-360000">
              <a:spcBef>
                <a:spcPts val="600"/>
              </a:spcBef>
              <a:buNone/>
            </a:pPr>
            <a:r>
              <a:rPr lang="hu-HU" sz="1400" u="sng" dirty="0" smtClean="0">
                <a:hlinkClick r:id="rId5"/>
              </a:rPr>
              <a:t>http</a:t>
            </a:r>
            <a:r>
              <a:rPr lang="hu-HU" sz="1400" u="sng" dirty="0">
                <a:hlinkClick r:id="rId5"/>
              </a:rPr>
              <a:t>://</a:t>
            </a:r>
            <a:r>
              <a:rPr lang="hu-HU" sz="1400" u="sng" dirty="0" smtClean="0">
                <a:hlinkClick r:id="rId5"/>
              </a:rPr>
              <a:t>www.proznanie.ru/photo/image1347858652.jpg</a:t>
            </a:r>
            <a:r>
              <a:rPr lang="en-US" sz="1400" u="sng" dirty="0" smtClean="0"/>
              <a:t/>
            </a:r>
            <a:br>
              <a:rPr lang="en-US" sz="1400" u="sng" dirty="0" smtClean="0"/>
            </a:br>
            <a:r>
              <a:rPr lang="hu-HU" sz="1400" dirty="0" smtClean="0"/>
              <a:t>Az egyedüli a sajtóban megjelentetett gyászhír </a:t>
            </a:r>
            <a:r>
              <a:rPr lang="hu-HU" sz="1400" dirty="0"/>
              <a:t>(1837. jan. 30</a:t>
            </a:r>
            <a:r>
              <a:rPr lang="hu-HU" sz="1400" dirty="0" smtClean="0"/>
              <a:t>./febr</a:t>
            </a:r>
            <a:r>
              <a:rPr lang="hu-HU" sz="1400" dirty="0"/>
              <a:t>. 11</a:t>
            </a:r>
            <a:r>
              <a:rPr lang="hu-HU" sz="1400" dirty="0" smtClean="0"/>
              <a:t>.) A. Puskin haláláról</a:t>
            </a:r>
          </a:p>
          <a:p>
            <a:pPr marL="0" indent="-360000">
              <a:spcBef>
                <a:spcPts val="600"/>
              </a:spcBef>
              <a:buNone/>
            </a:pPr>
            <a:endParaRPr lang="hu-HU" sz="1400" dirty="0"/>
          </a:p>
          <a:p>
            <a:pPr marL="0" indent="-360000">
              <a:spcBef>
                <a:spcPts val="600"/>
              </a:spcBef>
              <a:buNone/>
            </a:pPr>
            <a:endParaRPr lang="hu-HU" sz="1400" dirty="0"/>
          </a:p>
          <a:p>
            <a:pPr marL="0" indent="-360000">
              <a:spcBef>
                <a:spcPts val="600"/>
              </a:spcBef>
              <a:buNone/>
            </a:pPr>
            <a:r>
              <a:rPr lang="hu-HU" sz="1400" u="sng" dirty="0">
                <a:hlinkClick r:id="rId6"/>
              </a:rPr>
              <a:t>http://visualrian.ru/images/old_preview/8/24/82429_preview.jpg</a:t>
            </a:r>
            <a:endParaRPr lang="hu-HU" sz="1400" dirty="0" smtClean="0"/>
          </a:p>
          <a:p>
            <a:pPr marL="0" indent="-360000">
              <a:spcBef>
                <a:spcPts val="600"/>
              </a:spcBef>
              <a:buNone/>
            </a:pPr>
            <a:r>
              <a:rPr lang="hu-HU" sz="1400" dirty="0" smtClean="0"/>
              <a:t>Akakij Akakievics Basmacskin. </a:t>
            </a:r>
            <a:r>
              <a:rPr lang="en-US" sz="1400" dirty="0"/>
              <a:t>A Kukrinyikszi </a:t>
            </a:r>
            <a:r>
              <a:rPr lang="en-US" sz="1400" dirty="0" smtClean="0"/>
              <a:t>(</a:t>
            </a:r>
            <a:r>
              <a:rPr lang="ru-RU" sz="1400" dirty="0" smtClean="0"/>
              <a:t>Кукрыниксы</a:t>
            </a:r>
            <a:r>
              <a:rPr lang="bg-BG" sz="1400" dirty="0" smtClean="0"/>
              <a:t>)</a:t>
            </a:r>
            <a:r>
              <a:rPr lang="hu-HU" sz="1400" dirty="0" smtClean="0"/>
              <a:t> grafikus-csoport illusztrációja</a:t>
            </a:r>
            <a:br>
              <a:rPr lang="hu-HU" sz="1400" dirty="0" smtClean="0"/>
            </a:br>
            <a:r>
              <a:rPr lang="hu-HU" sz="1400" dirty="0" smtClean="0"/>
              <a:t>        N. V. Gogol </a:t>
            </a:r>
            <a:r>
              <a:rPr lang="hu-HU" sz="1400" i="1" dirty="0" smtClean="0"/>
              <a:t>Köpönyeg</a:t>
            </a:r>
            <a:r>
              <a:rPr lang="hu-HU" sz="1400" dirty="0" smtClean="0"/>
              <a:t> c. elbeszéléséhez</a:t>
            </a:r>
          </a:p>
          <a:p>
            <a:pPr marL="0" indent="-360000">
              <a:spcBef>
                <a:spcPts val="600"/>
              </a:spcBef>
              <a:buNone/>
            </a:pPr>
            <a:endParaRPr lang="hu-HU" sz="1400" dirty="0"/>
          </a:p>
          <a:p>
            <a:pPr marL="0" indent="-360000">
              <a:spcBef>
                <a:spcPts val="600"/>
              </a:spcBef>
              <a:buNone/>
            </a:pPr>
            <a:endParaRPr lang="hu-HU" sz="1400" dirty="0" smtClean="0"/>
          </a:p>
          <a:p>
            <a:pPr marL="0" indent="-360000">
              <a:spcBef>
                <a:spcPts val="600"/>
              </a:spcBef>
              <a:buNone/>
            </a:pPr>
            <a:r>
              <a:rPr lang="hu-HU" sz="1400" u="sng" dirty="0">
                <a:hlinkClick r:id="rId7"/>
              </a:rPr>
              <a:t>https://www.liveinternet.ru/users/bo4kameda/post340178256</a:t>
            </a:r>
            <a:r>
              <a:rPr lang="hu-HU" sz="14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400" dirty="0" smtClean="0"/>
              <a:t>K. Gorbunov, M. Lermontov utolsó, életében készült portréja (1840)</a:t>
            </a:r>
          </a:p>
          <a:p>
            <a:pPr marL="0" indent="0">
              <a:spcBef>
                <a:spcPts val="600"/>
              </a:spcBef>
              <a:buNone/>
            </a:pPr>
            <a:endParaRPr lang="hu-HU" sz="1400" dirty="0" smtClean="0"/>
          </a:p>
          <a:p>
            <a:pPr marL="0" indent="0">
              <a:spcBef>
                <a:spcPts val="600"/>
              </a:spcBef>
              <a:buNone/>
            </a:pPr>
            <a:endParaRPr lang="hu-HU" sz="1400" dirty="0"/>
          </a:p>
          <a:p>
            <a:pPr marL="0" indent="0">
              <a:spcBef>
                <a:spcPts val="600"/>
              </a:spcBef>
              <a:buNone/>
            </a:pPr>
            <a:r>
              <a:rPr lang="hu-HU" sz="1400" u="sng" dirty="0">
                <a:hlinkClick r:id="rId8"/>
              </a:rPr>
              <a:t>http://</a:t>
            </a:r>
            <a:r>
              <a:rPr lang="hu-HU" sz="1400" u="sng" dirty="0" smtClean="0">
                <a:hlinkClick r:id="rId8"/>
              </a:rPr>
              <a:t>feb-web.ru/feb/irl/il0/il7/il7-fron.htm</a:t>
            </a:r>
            <a:endParaRPr lang="hu-HU" sz="1400" u="sng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hu-HU" sz="1400" dirty="0" smtClean="0"/>
              <a:t>A. Ivanov, N. V. Gogol portréja (1841)</a:t>
            </a:r>
            <a:endParaRPr lang="en-US" sz="1400" dirty="0"/>
          </a:p>
        </p:txBody>
      </p:sp>
      <p:pic>
        <p:nvPicPr>
          <p:cNvPr id="1028" name="Picture 4" descr="Puskin Avtoportret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r="26309" b="13267"/>
          <a:stretch/>
        </p:blipFill>
        <p:spPr bwMode="auto">
          <a:xfrm>
            <a:off x="95490" y="185105"/>
            <a:ext cx="93851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Puskin Avtoportret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7" y="1203655"/>
            <a:ext cx="904634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" y="2245273"/>
            <a:ext cx="975273" cy="93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" y="3263823"/>
            <a:ext cx="971074" cy="1189012"/>
          </a:xfrm>
          <a:prstGeom prst="rect">
            <a:avLst/>
          </a:prstGeom>
        </p:spPr>
      </p:pic>
      <p:pic>
        <p:nvPicPr>
          <p:cNvPr id="11" name="Picture 10" descr="Lermontov 3b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8112" y="4535385"/>
            <a:ext cx="944340" cy="1230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Gogol 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8353" y="5589240"/>
            <a:ext cx="992743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568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062" y="692696"/>
            <a:ext cx="7276426" cy="3168352"/>
          </a:xfrm>
        </p:spPr>
        <p:txBody>
          <a:bodyPr/>
          <a:lstStyle/>
          <a:p>
            <a:pPr marL="0" indent="0">
              <a:buNone/>
            </a:pPr>
            <a:r>
              <a:rPr lang="hu-HU" sz="1400" dirty="0" smtClean="0"/>
              <a:t>	           </a:t>
            </a:r>
            <a:r>
              <a:rPr lang="hu-HU" sz="1400" u="sng" dirty="0">
                <a:hlinkClick r:id="rId4"/>
              </a:rPr>
              <a:t>http://visualrian.ru/images/old_preview/54/00/540095_preview.jpg</a:t>
            </a:r>
            <a:endParaRPr lang="hu-HU" sz="1400" dirty="0" smtClean="0"/>
          </a:p>
          <a:p>
            <a:pPr marL="0" indent="0">
              <a:buNone/>
            </a:pPr>
            <a:r>
              <a:rPr lang="hu-HU" sz="1400" dirty="0" smtClean="0"/>
              <a:t>	           M. Vrubel, A letaszított Démon (1901-1902)</a:t>
            </a: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u="sng" dirty="0" smtClean="0">
                <a:hlinkClick r:id="rId5"/>
              </a:rPr>
              <a:t>https</a:t>
            </a:r>
            <a:r>
              <a:rPr lang="hu-HU" sz="1400" u="sng" dirty="0">
                <a:hlinkClick r:id="rId5"/>
              </a:rPr>
              <a:t>://www.liveinternet.ru/users/kuztv/post313426424/</a:t>
            </a:r>
            <a:r>
              <a:rPr lang="hu-HU" sz="1400" u="sng" dirty="0"/>
              <a:t/>
            </a:r>
            <a:br>
              <a:rPr lang="hu-HU" sz="1400" u="sng" dirty="0"/>
            </a:br>
            <a:r>
              <a:rPr lang="hu-HU" sz="1400" dirty="0" smtClean="0"/>
              <a:t>Zichy M., Pecsorin párbaja Grusnickijjal.	</a:t>
            </a:r>
            <a:br>
              <a:rPr lang="hu-HU" sz="1400" dirty="0" smtClean="0"/>
            </a:br>
            <a:r>
              <a:rPr lang="hu-HU" sz="1400" dirty="0" smtClean="0"/>
              <a:t>                  Illusztráció M. Lermontov </a:t>
            </a:r>
            <a:r>
              <a:rPr lang="hu-HU" sz="1400" i="1" dirty="0" smtClean="0"/>
              <a:t>Korunk hőse </a:t>
            </a:r>
            <a:r>
              <a:rPr lang="hu-HU" sz="1400" dirty="0" smtClean="0"/>
              <a:t>c. regényéhez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hu-HU" sz="1400" u="sng" dirty="0">
                <a:hlinkClick r:id="rId6"/>
              </a:rPr>
              <a:t>http://playingcards.narod.ru/MDotkr.html</a:t>
            </a:r>
            <a:r>
              <a:rPr lang="hu-HU" sz="1400" u="sng" dirty="0"/>
              <a:t/>
            </a:r>
            <a:br>
              <a:rPr lang="hu-HU" sz="1400" u="sng" dirty="0"/>
            </a:br>
            <a:r>
              <a:rPr lang="en-US" sz="1400" dirty="0"/>
              <a:t>P. Boklevszkij, </a:t>
            </a:r>
            <a:r>
              <a:rPr lang="hu-HU" sz="1400" dirty="0"/>
              <a:t>Illusztrációk N. Gogol </a:t>
            </a:r>
            <a:r>
              <a:rPr lang="hu-HU" sz="1400" i="1" dirty="0"/>
              <a:t>Holt lelkek </a:t>
            </a:r>
            <a:r>
              <a:rPr lang="hu-HU" sz="1400" dirty="0"/>
              <a:t>c. regényéhez</a:t>
            </a:r>
          </a:p>
          <a:p>
            <a:pPr marL="0" indent="0">
              <a:spcBef>
                <a:spcPts val="600"/>
              </a:spcBef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5" y="1412776"/>
            <a:ext cx="1580558" cy="1008112"/>
          </a:xfrm>
          <a:prstGeom prst="rect">
            <a:avLst/>
          </a:prstGeom>
        </p:spPr>
      </p:pic>
      <p:pic>
        <p:nvPicPr>
          <p:cNvPr id="10" name="Picture 3" descr="demon_poverzhennyi1.jpg"/>
          <p:cNvPicPr>
            <a:picLocks noChangeAspect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123194" y="225042"/>
            <a:ext cx="2995422" cy="104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oltLelke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5" y="2708920"/>
            <a:ext cx="102393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37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6188" y="377537"/>
            <a:ext cx="5157787" cy="584775"/>
          </a:xfrm>
        </p:spPr>
        <p:txBody>
          <a:bodyPr anchor="ctr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5DE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Наследие Пушкина </a:t>
            </a:r>
            <a:endParaRPr lang="en-US" dirty="0" smtClean="0">
              <a:solidFill>
                <a:srgbClr val="005DE6"/>
              </a:solidFill>
            </a:endParaRPr>
          </a:p>
        </p:txBody>
      </p:sp>
      <p:pic>
        <p:nvPicPr>
          <p:cNvPr id="4" name="Picture 5" descr="SchemPus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opy of nekrolog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4438" cy="234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29613" cy="1455737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 „felesleges ember”</a:t>
            </a:r>
            <a:b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szociokulturális és irodalmi típusa</a:t>
            </a:r>
            <a:b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400" b="1" dirty="0" smtClean="0">
                <a:solidFill>
                  <a:srgbClr val="3A3A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Тип лишнего человека как социокультурное и литературное явление</a:t>
            </a:r>
            <a:endParaRPr lang="en-US" sz="2400" b="1" dirty="0" smtClean="0">
              <a:solidFill>
                <a:srgbClr val="3A3AB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5000"/>
              </a:spcBef>
              <a:buFontTx/>
              <a:buNone/>
            </a:pPr>
            <a:endParaRPr lang="ru-RU" sz="240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250825" y="1628775"/>
            <a:ext cx="8532813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300"/>
              </a:spcBef>
              <a:buFontTx/>
              <a:buNone/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F. M. Dosztojevszkij, </a:t>
            </a:r>
            <a:r>
              <a:rPr lang="hu-HU" sz="2000" i="1" dirty="0">
                <a:solidFill>
                  <a:srgbClr val="000000"/>
                </a:solidFill>
                <a:latin typeface="Georgia" pitchFamily="18" charset="0"/>
              </a:rPr>
              <a:t>Néhány magyarázó szó az alábbiakban következő Puskin-beszéd kapcsán</a:t>
            </a: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marL="342900" indent="-342900">
              <a:spcBef>
                <a:spcPts val="300"/>
              </a:spcBef>
              <a:buFontTx/>
              <a:buNone/>
              <a:defRPr/>
            </a:pPr>
            <a:r>
              <a:rPr lang="ru-RU" sz="2000" dirty="0">
                <a:solidFill>
                  <a:srgbClr val="3A3AB0"/>
                </a:solidFill>
                <a:latin typeface="Georgia" pitchFamily="18" charset="0"/>
              </a:rPr>
              <a:t>Ф. М. Достоевский, </a:t>
            </a:r>
            <a:r>
              <a:rPr lang="ru-RU" sz="2000" i="1" dirty="0">
                <a:solidFill>
                  <a:srgbClr val="3A3AB0"/>
                </a:solidFill>
                <a:latin typeface="Georgia" pitchFamily="18" charset="0"/>
              </a:rPr>
              <a:t>Объяснительное слово по поводу печатаемой ниже речи о Пушкине</a:t>
            </a:r>
            <a:r>
              <a:rPr lang="ru-RU" sz="2000" dirty="0">
                <a:solidFill>
                  <a:srgbClr val="3A3AB0"/>
                </a:solidFill>
                <a:latin typeface="Georgia" pitchFamily="18" charset="0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(1880)</a:t>
            </a:r>
          </a:p>
          <a:p>
            <a:pPr marL="717550" indent="-342900">
              <a:spcBef>
                <a:spcPts val="300"/>
              </a:spcBef>
              <a:buFontTx/>
              <a:buAutoNum type="arabicPeriod"/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A szociokulturális aspektus</a:t>
            </a:r>
          </a:p>
          <a:p>
            <a:pPr marL="717550" indent="-342900">
              <a:spcBef>
                <a:spcPts val="300"/>
              </a:spcBef>
              <a:buFontTx/>
              <a:buAutoNum type="arabicPeriod"/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Az ideológiai aspektus</a:t>
            </a:r>
          </a:p>
          <a:p>
            <a:pPr marL="717550" indent="-342900">
              <a:spcBef>
                <a:spcPts val="300"/>
              </a:spcBef>
              <a:buFontTx/>
              <a:buAutoNum type="arabicPeriod"/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Az irodalomtörténeti aspektus:</a:t>
            </a:r>
          </a:p>
          <a:p>
            <a:pPr marL="1081088" indent="-342900">
              <a:spcBef>
                <a:spcPts val="300"/>
              </a:spcBef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Csackij (A. Gribojedov, </a:t>
            </a:r>
            <a:r>
              <a:rPr lang="hu-HU" sz="2000" i="1" dirty="0">
                <a:solidFill>
                  <a:srgbClr val="000000"/>
                </a:solidFill>
                <a:latin typeface="Georgia" pitchFamily="18" charset="0"/>
              </a:rPr>
              <a:t>Az  ész bajjal jár</a:t>
            </a: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)</a:t>
            </a:r>
          </a:p>
          <a:p>
            <a:pPr marL="1081088" indent="-342900">
              <a:spcBef>
                <a:spcPts val="300"/>
              </a:spcBef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Anyegin, Pecsorin</a:t>
            </a:r>
          </a:p>
          <a:p>
            <a:pPr marL="1081088" indent="-342900">
              <a:spcBef>
                <a:spcPts val="300"/>
              </a:spcBef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az 1840-es nemzedék: Beltov, Alekszandr Adujev, Rugyin, Lavreckij (Herzen, </a:t>
            </a:r>
            <a:r>
              <a:rPr lang="hu-HU" sz="2000" i="1" dirty="0">
                <a:solidFill>
                  <a:srgbClr val="000000"/>
                </a:solidFill>
                <a:latin typeface="Georgia" pitchFamily="18" charset="0"/>
              </a:rPr>
              <a:t>Ki a bűnös?</a:t>
            </a: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, Goncsarov, </a:t>
            </a:r>
            <a:r>
              <a:rPr lang="hu-HU" sz="2000" i="1" dirty="0">
                <a:solidFill>
                  <a:srgbClr val="000000"/>
                </a:solidFill>
                <a:latin typeface="Georgia" pitchFamily="18" charset="0"/>
              </a:rPr>
              <a:t>Mindennapi történet</a:t>
            </a: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, Turgenyev, </a:t>
            </a:r>
            <a:r>
              <a:rPr lang="hu-HU" sz="2000" i="1" dirty="0">
                <a:solidFill>
                  <a:srgbClr val="000000"/>
                </a:solidFill>
                <a:latin typeface="Georgia" pitchFamily="18" charset="0"/>
              </a:rPr>
              <a:t>Rugyin</a:t>
            </a: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, </a:t>
            </a:r>
            <a:r>
              <a:rPr lang="hu-HU" sz="2000" i="1" dirty="0">
                <a:solidFill>
                  <a:srgbClr val="000000"/>
                </a:solidFill>
                <a:latin typeface="Georgia" pitchFamily="18" charset="0"/>
              </a:rPr>
              <a:t>Nemesi fészek</a:t>
            </a: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), Turgenyev Hamlet-je</a:t>
            </a:r>
          </a:p>
          <a:p>
            <a:pPr marL="1081088" indent="-342900">
              <a:spcBef>
                <a:spcPts val="300"/>
              </a:spcBef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Oblomov (Goncsarov)</a:t>
            </a:r>
          </a:p>
          <a:p>
            <a:pPr marL="1081088" indent="-342900">
              <a:spcBef>
                <a:spcPts val="300"/>
              </a:spcBef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A  „felesleges ember” örökösei (Dosztojevszkij, Tolsztoj, Csehov)</a:t>
            </a:r>
          </a:p>
        </p:txBody>
      </p:sp>
    </p:spTree>
    <p:extLst>
      <p:ext uri="{BB962C8B-B14F-4D97-AF65-F5344CB8AC3E}">
        <p14:creationId xmlns:p14="http://schemas.microsoft.com/office/powerpoint/2010/main" val="11222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00188"/>
            <a:ext cx="8391525" cy="5072062"/>
          </a:xfrm>
        </p:spPr>
        <p:txBody>
          <a:bodyPr/>
          <a:lstStyle/>
          <a:p>
            <a:pPr marL="0" indent="-180000" eaLnBrk="1" hangingPunct="1">
              <a:spcBef>
                <a:spcPts val="0"/>
              </a:spcBef>
              <a:buFontTx/>
              <a:buNone/>
              <a:defRPr/>
            </a:pPr>
            <a:endParaRPr lang="ru-RU" sz="1900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marL="533400" indent="-533400" eaLnBrk="1" hangingPunct="1">
              <a:lnSpc>
                <a:spcPct val="95000"/>
              </a:lnSpc>
              <a:spcBef>
                <a:spcPct val="10000"/>
              </a:spcBef>
              <a:defRPr/>
            </a:pPr>
            <a:endParaRPr lang="en-US" sz="2000" dirty="0" smtClean="0">
              <a:solidFill>
                <a:srgbClr val="5C2E00"/>
              </a:solidFill>
            </a:endParaRPr>
          </a:p>
        </p:txBody>
      </p:sp>
      <p:pic>
        <p:nvPicPr>
          <p:cNvPr id="7" name="Picture 6" descr="SchemPu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"/>
            <a:ext cx="8429654" cy="2786059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5750" y="3071813"/>
            <a:ext cx="8497888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000" indent="-342900">
              <a:spcBef>
                <a:spcPts val="400"/>
              </a:spcBef>
              <a:buFontTx/>
              <a:buAutoNum type="arabicPeriod" startAt="4"/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A regénypoétikai aspektus:</a:t>
            </a:r>
          </a:p>
          <a:p>
            <a:pPr marL="896938" indent="-342900">
              <a:spcBef>
                <a:spcPts val="400"/>
              </a:spcBef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az „útban lévőség” állapota:</a:t>
            </a:r>
          </a:p>
          <a:p>
            <a:pPr marL="896938" lvl="1" indent="-342900">
              <a:spcBef>
                <a:spcPts val="400"/>
              </a:spcBef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otthontalanság,</a:t>
            </a:r>
          </a:p>
          <a:p>
            <a:pPr marL="896938" lvl="1" indent="-342900">
              <a:spcBef>
                <a:spcPts val="400"/>
              </a:spcBef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„árvaság”,</a:t>
            </a:r>
          </a:p>
          <a:p>
            <a:pPr marL="896938" lvl="1" indent="-342900">
              <a:spcBef>
                <a:spcPts val="400"/>
              </a:spcBef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utazás,</a:t>
            </a:r>
          </a:p>
          <a:p>
            <a:pPr marL="896938" lvl="1" indent="-342900">
              <a:spcBef>
                <a:spcPts val="400"/>
              </a:spcBef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helykeresés mint tevékenységek / „kalandok” sora</a:t>
            </a:r>
          </a:p>
          <a:p>
            <a:pPr marL="896938" indent="-342900">
              <a:spcBef>
                <a:spcPts val="400"/>
              </a:spcBef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az alak felépítésének szerkezete: előtörténet, nevelés, „egy nap története”…</a:t>
            </a:r>
          </a:p>
          <a:p>
            <a:pPr marL="896938" indent="-342900">
              <a:spcBef>
                <a:spcPts val="400"/>
              </a:spcBef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a „földrajza”: Pétervár – Moszkva – birtok / „nemesi fészek”</a:t>
            </a:r>
          </a:p>
          <a:p>
            <a:pPr marL="896938" indent="-342900">
              <a:spcBef>
                <a:spcPts val="400"/>
              </a:spcBef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szerelem utolsó mentsvárként</a:t>
            </a:r>
            <a:endParaRPr lang="en-US" sz="20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0" y="115888"/>
            <a:ext cx="8100000" cy="1440000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 „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kis</a:t>
            </a: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ember”</a:t>
            </a:r>
            <a:b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szociokulturális és irodalmi típusa</a:t>
            </a:r>
            <a:b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400" b="1" dirty="0" smtClean="0">
                <a:solidFill>
                  <a:srgbClr val="3A3A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Тип маленького</a:t>
            </a:r>
            <a:r>
              <a:rPr lang="en-US" sz="2400" b="1" dirty="0" smtClean="0">
                <a:solidFill>
                  <a:srgbClr val="3A3A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3A3A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человека как социокультурное</a:t>
            </a:r>
            <a:br>
              <a:rPr lang="ru-RU" sz="2400" b="1" dirty="0" smtClean="0">
                <a:solidFill>
                  <a:srgbClr val="3A3A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400" b="1" dirty="0" smtClean="0">
                <a:solidFill>
                  <a:srgbClr val="3A3A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 литературное явление</a:t>
            </a:r>
            <a:endParaRPr lang="en-US" sz="2400" b="1" dirty="0" smtClean="0">
              <a:solidFill>
                <a:srgbClr val="3A3AB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5000"/>
              </a:spcBef>
              <a:buFontTx/>
              <a:buNone/>
            </a:pPr>
            <a:endParaRPr lang="ru-RU" sz="240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3851920" y="1844824"/>
            <a:ext cx="5040560" cy="45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7550" indent="-342900">
              <a:spcBef>
                <a:spcPts val="300"/>
              </a:spcBef>
              <a:buFontTx/>
              <a:buAutoNum type="arabicPeriod"/>
              <a:defRPr/>
            </a:pPr>
            <a:r>
              <a:rPr lang="hu-HU" sz="2000" dirty="0" smtClean="0">
                <a:solidFill>
                  <a:srgbClr val="000000"/>
                </a:solidFill>
                <a:latin typeface="Georgia" pitchFamily="18" charset="0"/>
              </a:rPr>
              <a:t>A </a:t>
            </a: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szociokulturális aspektus</a:t>
            </a:r>
          </a:p>
          <a:p>
            <a:pPr marL="717550" indent="-342900">
              <a:spcBef>
                <a:spcPts val="300"/>
              </a:spcBef>
              <a:buFontTx/>
              <a:buAutoNum type="arabicPeriod"/>
              <a:defRPr/>
            </a:pPr>
            <a:r>
              <a:rPr lang="hu-HU" sz="2000" dirty="0" smtClean="0">
                <a:solidFill>
                  <a:srgbClr val="000000"/>
                </a:solidFill>
                <a:latin typeface="Georgia" pitchFamily="18" charset="0"/>
              </a:rPr>
              <a:t>Az </a:t>
            </a: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irodalomtörténeti aspektus:</a:t>
            </a:r>
          </a:p>
          <a:p>
            <a:pPr marL="1081088" indent="-342900">
              <a:spcBef>
                <a:spcPts val="300"/>
              </a:spcBef>
              <a:defRPr/>
            </a:pPr>
            <a:r>
              <a:rPr lang="hu-HU" sz="2000" dirty="0" smtClean="0">
                <a:solidFill>
                  <a:srgbClr val="000000"/>
                </a:solidFill>
                <a:latin typeface="Georgia" pitchFamily="18" charset="0"/>
              </a:rPr>
              <a:t>Puskin:</a:t>
            </a:r>
            <a:br>
              <a:rPr lang="hu-HU" sz="2000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hu-HU" sz="2000" dirty="0" smtClean="0">
                <a:solidFill>
                  <a:srgbClr val="000000"/>
                </a:solidFill>
                <a:latin typeface="Georgia" pitchFamily="18" charset="0"/>
              </a:rPr>
              <a:t>Szamszon Virin (</a:t>
            </a:r>
            <a:r>
              <a:rPr lang="hu-HU" sz="2000" i="1" dirty="0" smtClean="0">
                <a:solidFill>
                  <a:srgbClr val="000000"/>
                </a:solidFill>
                <a:latin typeface="Georgia" pitchFamily="18" charset="0"/>
              </a:rPr>
              <a:t>A postamester</a:t>
            </a:r>
            <a:r>
              <a:rPr lang="hu-HU" sz="2000" dirty="0" smtClean="0">
                <a:solidFill>
                  <a:srgbClr val="000000"/>
                </a:solidFill>
                <a:latin typeface="Georgia" pitchFamily="18" charset="0"/>
              </a:rPr>
              <a:t>), Evgenij (</a:t>
            </a:r>
            <a:r>
              <a:rPr lang="hu-HU" sz="2000" i="1" dirty="0" smtClean="0">
                <a:solidFill>
                  <a:srgbClr val="000000"/>
                </a:solidFill>
                <a:latin typeface="Georgia" pitchFamily="18" charset="0"/>
              </a:rPr>
              <a:t>Rézlovas</a:t>
            </a:r>
            <a:r>
              <a:rPr lang="hu-HU" sz="2000" dirty="0" smtClean="0">
                <a:solidFill>
                  <a:srgbClr val="000000"/>
                </a:solidFill>
                <a:latin typeface="Georgia" pitchFamily="18" charset="0"/>
              </a:rPr>
              <a:t>)</a:t>
            </a:r>
            <a:endParaRPr lang="hu-HU" sz="2000" dirty="0">
              <a:solidFill>
                <a:srgbClr val="000000"/>
              </a:solidFill>
              <a:latin typeface="Georgia" pitchFamily="18" charset="0"/>
            </a:endParaRPr>
          </a:p>
          <a:p>
            <a:pPr marL="1081088" indent="-342900">
              <a:spcBef>
                <a:spcPts val="300"/>
              </a:spcBef>
              <a:defRPr/>
            </a:pPr>
            <a:r>
              <a:rPr lang="hu-HU" sz="2000" dirty="0" smtClean="0">
                <a:solidFill>
                  <a:srgbClr val="000000"/>
                </a:solidFill>
                <a:latin typeface="Georgia" pitchFamily="18" charset="0"/>
              </a:rPr>
              <a:t>Akakij Basmacskin, Popriscsin (N. Gogol: </a:t>
            </a:r>
            <a:r>
              <a:rPr lang="hu-HU" sz="2000" i="1" dirty="0" smtClean="0">
                <a:solidFill>
                  <a:srgbClr val="000000"/>
                </a:solidFill>
                <a:latin typeface="Georgia" pitchFamily="18" charset="0"/>
              </a:rPr>
              <a:t>A köpönyeg</a:t>
            </a:r>
            <a:r>
              <a:rPr lang="hu-HU" sz="2000" dirty="0" smtClean="0">
                <a:solidFill>
                  <a:srgbClr val="000000"/>
                </a:solidFill>
                <a:latin typeface="Georgia" pitchFamily="18" charset="0"/>
              </a:rPr>
              <a:t>, </a:t>
            </a:r>
            <a:r>
              <a:rPr lang="hu-HU" sz="2000" i="1" dirty="0" smtClean="0">
                <a:solidFill>
                  <a:srgbClr val="000000"/>
                </a:solidFill>
                <a:latin typeface="Georgia" pitchFamily="18" charset="0"/>
              </a:rPr>
              <a:t>Egy örült naplója, </a:t>
            </a:r>
            <a:r>
              <a:rPr lang="hu-HU" sz="2000" i="1" dirty="0">
                <a:latin typeface="+mn-lt"/>
              </a:rPr>
              <a:t>Pétervári elbeszélések</a:t>
            </a:r>
            <a:r>
              <a:rPr lang="hu-HU" sz="2000" dirty="0" smtClean="0">
                <a:solidFill>
                  <a:srgbClr val="000000"/>
                </a:solidFill>
                <a:latin typeface="Georgia" pitchFamily="18" charset="0"/>
              </a:rPr>
              <a:t>)</a:t>
            </a:r>
            <a:endParaRPr lang="hu-HU" sz="2000" dirty="0">
              <a:solidFill>
                <a:srgbClr val="000000"/>
              </a:solidFill>
              <a:latin typeface="Georgia" pitchFamily="18" charset="0"/>
            </a:endParaRPr>
          </a:p>
          <a:p>
            <a:pPr marL="1081088" indent="-342900">
              <a:spcBef>
                <a:spcPts val="300"/>
              </a:spcBef>
              <a:defRPr/>
            </a:pPr>
            <a:r>
              <a:rPr lang="hu-HU" sz="2000" dirty="0" smtClean="0">
                <a:solidFill>
                  <a:srgbClr val="000000"/>
                </a:solidFill>
                <a:latin typeface="Georgia" pitchFamily="18" charset="0"/>
              </a:rPr>
              <a:t>Makar Gyevuskin, Id. Goljadkin, Marmeladov (Dosztojevszkij </a:t>
            </a:r>
            <a:r>
              <a:rPr lang="hu-HU" sz="2000" i="1" dirty="0" smtClean="0">
                <a:solidFill>
                  <a:srgbClr val="000000"/>
                </a:solidFill>
                <a:latin typeface="Georgia" pitchFamily="18" charset="0"/>
              </a:rPr>
              <a:t>Szegény emberek</a:t>
            </a:r>
            <a:r>
              <a:rPr lang="hu-HU" sz="2000" dirty="0" smtClean="0">
                <a:solidFill>
                  <a:srgbClr val="000000"/>
                </a:solidFill>
                <a:latin typeface="Georgia" pitchFamily="18" charset="0"/>
              </a:rPr>
              <a:t>, </a:t>
            </a:r>
            <a:r>
              <a:rPr lang="hu-HU" sz="2000" i="1" dirty="0" smtClean="0">
                <a:solidFill>
                  <a:srgbClr val="000000"/>
                </a:solidFill>
                <a:latin typeface="Georgia" pitchFamily="18" charset="0"/>
              </a:rPr>
              <a:t>A hasonmás, Bűn és bűnhődés</a:t>
            </a:r>
            <a:r>
              <a:rPr lang="hu-HU" sz="2000" dirty="0" smtClean="0">
                <a:solidFill>
                  <a:srgbClr val="000000"/>
                </a:solidFill>
                <a:latin typeface="Georgia" pitchFamily="18" charset="0"/>
              </a:rPr>
              <a:t>)</a:t>
            </a:r>
            <a:endParaRPr lang="hu-HU" sz="2000" dirty="0">
              <a:solidFill>
                <a:srgbClr val="000000"/>
              </a:solidFill>
              <a:latin typeface="Georgia" pitchFamily="18" charset="0"/>
            </a:endParaRPr>
          </a:p>
          <a:p>
            <a:pPr marL="1081088" indent="-342900">
              <a:spcBef>
                <a:spcPts val="300"/>
              </a:spcBef>
              <a:defRPr/>
            </a:pPr>
            <a:r>
              <a:rPr lang="hu-HU" sz="2000" dirty="0" smtClean="0">
                <a:solidFill>
                  <a:srgbClr val="000000"/>
                </a:solidFill>
                <a:latin typeface="Georgia" pitchFamily="18" charset="0"/>
              </a:rPr>
              <a:t>A  „kis </a:t>
            </a:r>
            <a:r>
              <a:rPr lang="hu-HU" sz="2000" dirty="0">
                <a:solidFill>
                  <a:srgbClr val="000000"/>
                </a:solidFill>
                <a:latin typeface="Georgia" pitchFamily="18" charset="0"/>
              </a:rPr>
              <a:t>ember” örökösei </a:t>
            </a:r>
            <a:r>
              <a:rPr lang="hu-HU" sz="2000" dirty="0" smtClean="0">
                <a:solidFill>
                  <a:srgbClr val="000000"/>
                </a:solidFill>
                <a:latin typeface="Georgia" pitchFamily="18" charset="0"/>
              </a:rPr>
              <a:t>(Csehov, Kuprin, Bulgakov, stb.)</a:t>
            </a:r>
            <a:endParaRPr lang="hu-HU" sz="20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4851" r="45275" b="9051"/>
          <a:stretch/>
        </p:blipFill>
        <p:spPr>
          <a:xfrm>
            <a:off x="282346" y="1693631"/>
            <a:ext cx="3761522" cy="489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4851" r="45275" b="9051"/>
          <a:stretch/>
        </p:blipFill>
        <p:spPr>
          <a:xfrm>
            <a:off x="221022" y="1649319"/>
            <a:ext cx="3761522" cy="489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" y="214313"/>
            <a:ext cx="5357813" cy="1012825"/>
          </a:xfrm>
        </p:spPr>
        <p:txBody>
          <a:bodyPr/>
          <a:lstStyle/>
          <a:p>
            <a:pPr algn="l">
              <a:defRPr/>
            </a:pP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Lermontov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4168" y="5651558"/>
            <a:ext cx="2627784" cy="757238"/>
          </a:xfrm>
        </p:spPr>
        <p:txBody>
          <a:bodyPr/>
          <a:lstStyle/>
          <a:p>
            <a:pPr>
              <a:defRPr/>
            </a:pPr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N. Gogol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Gogol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1188" y="2780928"/>
            <a:ext cx="2246129" cy="2870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Lermontov 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953559"/>
            <a:ext cx="2805011" cy="3654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7033" y="371361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>
              <a:buNone/>
            </a:pPr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Romantika és realizmus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 descr="Lermontov 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316" y="1090349"/>
            <a:ext cx="2805011" cy="3654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4757738" cy="714375"/>
          </a:xfrm>
        </p:spPr>
        <p:txBody>
          <a:bodyPr/>
          <a:lstStyle/>
          <a:p>
            <a:pPr>
              <a:defRPr/>
            </a:pP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Lermontov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85749" y="928688"/>
            <a:ext cx="8598477" cy="5572125"/>
          </a:xfrm>
        </p:spPr>
        <p:txBody>
          <a:bodyPr/>
          <a:lstStyle/>
          <a:p>
            <a:pPr marL="717550"/>
            <a:r>
              <a:rPr lang="hu-HU" sz="2000" dirty="0" smtClean="0"/>
              <a:t>1830-as évek reprezentatív képviselője</a:t>
            </a:r>
          </a:p>
          <a:p>
            <a:pPr marL="717550">
              <a:spcBef>
                <a:spcPts val="0"/>
              </a:spcBef>
            </a:pPr>
            <a:r>
              <a:rPr lang="hu-HU" sz="2000" dirty="0" smtClean="0"/>
              <a:t>Az életmű intenzitása </a:t>
            </a:r>
            <a:r>
              <a:rPr lang="ru-RU" sz="2000" dirty="0" smtClean="0"/>
              <a:t>(1828</a:t>
            </a:r>
            <a:r>
              <a:rPr lang="hu-HU" sz="2000" dirty="0" smtClean="0"/>
              <a:t>.</a:t>
            </a:r>
            <a:r>
              <a:rPr lang="ru-RU" sz="2000" dirty="0" smtClean="0"/>
              <a:t> –</a:t>
            </a:r>
            <a:r>
              <a:rPr lang="hu-HU" sz="2000" dirty="0" smtClean="0"/>
              <a:t> </a:t>
            </a:r>
            <a:r>
              <a:rPr lang="ru-RU" sz="2000" dirty="0" smtClean="0"/>
              <a:t>1841</a:t>
            </a:r>
            <a:r>
              <a:rPr lang="hu-HU" sz="2000" dirty="0" smtClean="0"/>
              <a:t>.</a:t>
            </a:r>
            <a:r>
              <a:rPr lang="ru-RU" sz="2000" dirty="0" smtClean="0"/>
              <a:t>)</a:t>
            </a:r>
            <a:r>
              <a:rPr lang="hu-HU" sz="2000" dirty="0" smtClean="0"/>
              <a:t>:  (</a:t>
            </a:r>
            <a:r>
              <a:rPr lang="ru-RU" sz="2000" dirty="0" smtClean="0"/>
              <a:t>1828</a:t>
            </a:r>
            <a:r>
              <a:rPr lang="hu-HU" sz="2000" dirty="0" smtClean="0"/>
              <a:t>. </a:t>
            </a:r>
            <a:r>
              <a:rPr lang="ru-RU" sz="2000" dirty="0" smtClean="0"/>
              <a:t>–</a:t>
            </a:r>
            <a:r>
              <a:rPr lang="hu-HU" sz="2000" dirty="0" smtClean="0"/>
              <a:t> </a:t>
            </a:r>
            <a:r>
              <a:rPr lang="ru-RU" sz="2000" dirty="0" smtClean="0"/>
              <a:t>1837</a:t>
            </a:r>
            <a:r>
              <a:rPr lang="hu-HU" sz="2000" dirty="0" smtClean="0"/>
              <a:t>. eleje):</a:t>
            </a:r>
          </a:p>
          <a:p>
            <a:pPr marL="1081088">
              <a:spcBef>
                <a:spcPts val="0"/>
              </a:spcBef>
              <a:buFont typeface="Georgia" panose="02040502050405020303" pitchFamily="18" charset="0"/>
              <a:buChar char="–"/>
            </a:pPr>
            <a:r>
              <a:rPr lang="ru-RU" sz="2000" dirty="0" smtClean="0"/>
              <a:t>1837</a:t>
            </a:r>
            <a:r>
              <a:rPr lang="hu-HU" sz="2000" dirty="0"/>
              <a:t>.</a:t>
            </a:r>
            <a:r>
              <a:rPr lang="ru-RU" sz="2000" dirty="0" smtClean="0"/>
              <a:t>–38</a:t>
            </a:r>
            <a:r>
              <a:rPr lang="hu-HU" sz="2000" dirty="0" smtClean="0"/>
              <a:t>.</a:t>
            </a:r>
            <a:r>
              <a:rPr lang="ru-RU" sz="2000" dirty="0" smtClean="0"/>
              <a:t>,</a:t>
            </a:r>
            <a:endParaRPr lang="hu-HU" sz="2000" dirty="0" smtClean="0"/>
          </a:p>
          <a:p>
            <a:pPr marL="1081088">
              <a:spcBef>
                <a:spcPts val="0"/>
              </a:spcBef>
              <a:buFont typeface="Georgia" panose="02040502050405020303" pitchFamily="18" charset="0"/>
              <a:buChar char="–"/>
            </a:pPr>
            <a:r>
              <a:rPr lang="ru-RU" sz="2000" dirty="0" smtClean="0"/>
              <a:t>1838</a:t>
            </a:r>
            <a:r>
              <a:rPr lang="hu-HU" sz="2000" dirty="0" smtClean="0"/>
              <a:t>.</a:t>
            </a:r>
            <a:r>
              <a:rPr lang="ru-RU" sz="2000" dirty="0" smtClean="0"/>
              <a:t>–41.</a:t>
            </a:r>
          </a:p>
          <a:p>
            <a:pPr>
              <a:buFontTx/>
              <a:buNone/>
            </a:pPr>
            <a:r>
              <a:rPr lang="hu-HU" sz="2000" dirty="0" smtClean="0"/>
              <a:t>Lermontov romantikus művei</a:t>
            </a:r>
            <a:r>
              <a:rPr lang="ru-RU" sz="2000" dirty="0" smtClean="0"/>
              <a:t>:</a:t>
            </a:r>
          </a:p>
          <a:p>
            <a:pPr marL="717550">
              <a:spcBef>
                <a:spcPct val="0"/>
              </a:spcBef>
            </a:pPr>
            <a:r>
              <a:rPr lang="hu-HU" sz="2000" dirty="0" smtClean="0"/>
              <a:t>A byroni poéma hatása a korai kaukázusi költeményekben</a:t>
            </a:r>
            <a:r>
              <a:rPr lang="ru-RU" sz="2000" dirty="0" smtClean="0"/>
              <a:t>.</a:t>
            </a:r>
            <a:endParaRPr lang="hu-HU" sz="2000" dirty="0" smtClean="0"/>
          </a:p>
          <a:p>
            <a:pPr marL="717550">
              <a:spcBef>
                <a:spcPct val="0"/>
              </a:spcBef>
            </a:pPr>
            <a:r>
              <a:rPr lang="hu-HU" sz="2000" dirty="0" smtClean="0"/>
              <a:t>A korai líra: „lírai napló”, verses ciklusokban formált „önéletrajz”,</a:t>
            </a:r>
            <a:br>
              <a:rPr lang="hu-HU" sz="2000" dirty="0" smtClean="0"/>
            </a:br>
            <a:r>
              <a:rPr lang="hu-HU" sz="2000" dirty="0" smtClean="0"/>
              <a:t>a tragikus sors / korai halál előérzete, elégia helyett </a:t>
            </a:r>
            <a:r>
              <a:rPr lang="ru-RU" sz="2000" dirty="0" smtClean="0"/>
              <a:t>–</a:t>
            </a:r>
            <a:r>
              <a:rPr lang="hu-HU" sz="2000" dirty="0" smtClean="0"/>
              <a:t> „töredék” műfaja </a:t>
            </a:r>
            <a:r>
              <a:rPr lang="ru-RU" sz="2000" dirty="0" smtClean="0"/>
              <a:t>=</a:t>
            </a:r>
            <a:r>
              <a:rPr lang="hu-HU" sz="2000" dirty="0" smtClean="0"/>
              <a:t> lírai meditáció és önelemzés</a:t>
            </a:r>
          </a:p>
          <a:p>
            <a:pPr marL="717550">
              <a:spcBef>
                <a:spcPct val="0"/>
              </a:spcBef>
            </a:pPr>
            <a:r>
              <a:rPr lang="hu-HU" sz="2000" dirty="0" smtClean="0"/>
              <a:t>A nemzeti történelem és kultúra iránti érdeklődés (</a:t>
            </a:r>
            <a:r>
              <a:rPr lang="hu-HU" sz="2000" i="1" dirty="0" smtClean="0"/>
              <a:t>Orsa bojár</a:t>
            </a:r>
            <a:r>
              <a:rPr lang="hu-HU" sz="2000" dirty="0" smtClean="0"/>
              <a:t>, </a:t>
            </a:r>
            <a:r>
              <a:rPr lang="hu-HU" sz="2000" i="1" dirty="0" smtClean="0"/>
              <a:t>Ének Vasziljevics Iván cárról…</a:t>
            </a:r>
            <a:r>
              <a:rPr lang="hu-HU" sz="2000" dirty="0" smtClean="0"/>
              <a:t>, </a:t>
            </a:r>
            <a:r>
              <a:rPr lang="hu-HU" sz="2000" i="1" dirty="0" smtClean="0"/>
              <a:t>Borogyino</a:t>
            </a:r>
            <a:r>
              <a:rPr lang="hu-HU" sz="2000" dirty="0" smtClean="0"/>
              <a:t>, 1837. </a:t>
            </a:r>
            <a:r>
              <a:rPr lang="ru-RU" sz="2000" dirty="0" smtClean="0"/>
              <a:t>–</a:t>
            </a:r>
            <a:r>
              <a:rPr lang="hu-HU" sz="2000" dirty="0" smtClean="0"/>
              <a:t> 38.)</a:t>
            </a:r>
          </a:p>
          <a:p>
            <a:pPr marL="342000" indent="-342000">
              <a:spcBef>
                <a:spcPct val="0"/>
              </a:spcBef>
              <a:buNone/>
            </a:pPr>
            <a:r>
              <a:rPr lang="hu-HU" sz="2000" dirty="0" smtClean="0"/>
              <a:t>A jelenkorhoz kötődő szüzsés elbeszélés, líra és dráma (</a:t>
            </a:r>
            <a:r>
              <a:rPr lang="hu-HU" sz="2000" i="1" dirty="0" smtClean="0"/>
              <a:t>A költő halála</a:t>
            </a:r>
            <a:r>
              <a:rPr lang="hu-HU" sz="2000" dirty="0" smtClean="0"/>
              <a:t>, 1837., </a:t>
            </a:r>
            <a:r>
              <a:rPr lang="hu-HU" sz="2000" i="1" dirty="0" smtClean="0"/>
              <a:t>Ligovszkaja hercegnő </a:t>
            </a:r>
            <a:r>
              <a:rPr lang="hu-HU" sz="2000" dirty="0" smtClean="0"/>
              <a:t>c. regény és </a:t>
            </a:r>
            <a:r>
              <a:rPr lang="hu-HU" sz="2000" i="1" dirty="0" smtClean="0"/>
              <a:t>Álarcosbál</a:t>
            </a:r>
            <a:r>
              <a:rPr lang="hu-HU" sz="2000" dirty="0" smtClean="0"/>
              <a:t> c. dráma, 1836.)</a:t>
            </a:r>
            <a:endParaRPr lang="hu-HU" sz="2000" dirty="0"/>
          </a:p>
          <a:p>
            <a:pPr marL="717550">
              <a:spcBef>
                <a:spcPct val="0"/>
              </a:spcBef>
            </a:pPr>
            <a:r>
              <a:rPr lang="hu-HU" sz="2000" dirty="0" smtClean="0"/>
              <a:t>A nemzedék történelmi sorsának problematikája (</a:t>
            </a:r>
            <a:r>
              <a:rPr lang="hu-HU" sz="2000" i="1" dirty="0" smtClean="0"/>
              <a:t>Tűnődés</a:t>
            </a:r>
            <a:r>
              <a:rPr lang="hu-HU" sz="2000" dirty="0" smtClean="0"/>
              <a:t>, 1838.)</a:t>
            </a:r>
          </a:p>
          <a:p>
            <a:pPr marL="717550">
              <a:spcBef>
                <a:spcPct val="0"/>
              </a:spcBef>
            </a:pPr>
            <a:r>
              <a:rPr lang="hu-HU" sz="2000" dirty="0" smtClean="0"/>
              <a:t>A puskini örökséghez való visszatérés</a:t>
            </a:r>
          </a:p>
          <a:p>
            <a:pPr marL="717550">
              <a:spcBef>
                <a:spcPct val="0"/>
              </a:spcBef>
            </a:pPr>
            <a:r>
              <a:rPr lang="hu-HU" sz="2000" dirty="0" smtClean="0"/>
              <a:t>A korabeli társadalom és egyéniség pszichológiai elemzése (</a:t>
            </a:r>
            <a:r>
              <a:rPr lang="hu-HU" sz="2000" i="1" dirty="0" smtClean="0"/>
              <a:t>Testamentum</a:t>
            </a:r>
            <a:r>
              <a:rPr lang="hu-HU" sz="2000" dirty="0" smtClean="0"/>
              <a:t>, 1840., </a:t>
            </a:r>
            <a:r>
              <a:rPr lang="hu-HU" sz="2000" i="1" dirty="0" smtClean="0"/>
              <a:t>Álom, Próféta, Kimegyek az éji ködös útra</a:t>
            </a:r>
            <a:r>
              <a:rPr lang="hu-HU" sz="2000" dirty="0" smtClean="0"/>
              <a:t>, 1841.)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927632"/>
            <a:ext cx="8643937" cy="3643316"/>
          </a:xfrm>
        </p:spPr>
        <p:txBody>
          <a:bodyPr/>
          <a:lstStyle/>
          <a:p>
            <a:pPr marL="273050" indent="-263525">
              <a:buFont typeface="Wingdings" pitchFamily="2" charset="2"/>
              <a:buChar char="Ø"/>
              <a:defRPr/>
            </a:pPr>
            <a:r>
              <a:rPr lang="hu-HU" sz="2000" dirty="0" smtClean="0"/>
              <a:t>A lírai-epikus műfaj befejezése / Lermontovi módosítása </a:t>
            </a:r>
            <a:r>
              <a:rPr lang="ru-RU" sz="2000" dirty="0" smtClean="0"/>
              <a:t>– </a:t>
            </a:r>
            <a:r>
              <a:rPr lang="hu-HU" sz="2000" i="1" dirty="0" smtClean="0"/>
              <a:t>A Démon </a:t>
            </a:r>
            <a:r>
              <a:rPr lang="ru-RU" sz="2000" dirty="0" smtClean="0"/>
              <a:t>(1829 –39) </a:t>
            </a:r>
            <a:r>
              <a:rPr lang="hu-HU" sz="2000" dirty="0" smtClean="0"/>
              <a:t>és </a:t>
            </a:r>
            <a:r>
              <a:rPr lang="hu-HU" sz="2000" i="1" dirty="0" smtClean="0"/>
              <a:t>A kaukázusi fiú</a:t>
            </a:r>
            <a:r>
              <a:rPr lang="ru-RU" sz="2000" i="1" dirty="0" smtClean="0"/>
              <a:t> </a:t>
            </a:r>
            <a:r>
              <a:rPr lang="ru-RU" sz="2000" dirty="0" smtClean="0"/>
              <a:t>(1830–39)</a:t>
            </a:r>
            <a:r>
              <a:rPr lang="hu-HU" sz="2000" dirty="0" smtClean="0"/>
              <a:t> c. poémák</a:t>
            </a:r>
          </a:p>
          <a:p>
            <a:pPr marL="273050" indent="-263525">
              <a:buFont typeface="Wingdings" pitchFamily="2" charset="2"/>
              <a:buChar char="Ø"/>
              <a:defRPr/>
            </a:pPr>
            <a:r>
              <a:rPr lang="hu-HU" sz="2000" i="1" dirty="0" smtClean="0"/>
              <a:t>Korunk hőse </a:t>
            </a:r>
            <a:r>
              <a:rPr lang="ru-RU" sz="2000" dirty="0" smtClean="0"/>
              <a:t>(1838–40):</a:t>
            </a:r>
          </a:p>
          <a:p>
            <a:pPr marL="442913" indent="-263525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hu-HU" sz="2000" dirty="0" smtClean="0"/>
              <a:t>Forma, felépítés, kompozíció</a:t>
            </a:r>
            <a:r>
              <a:rPr lang="ru-RU" sz="2000" dirty="0" smtClean="0"/>
              <a:t>,</a:t>
            </a:r>
          </a:p>
          <a:p>
            <a:pPr marL="442913" indent="-263525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hu-HU" sz="2000" dirty="0" smtClean="0"/>
              <a:t>Pecsorin alakjának interpretációi</a:t>
            </a:r>
            <a:r>
              <a:rPr lang="ru-RU" sz="2000" dirty="0" smtClean="0"/>
              <a:t>,</a:t>
            </a:r>
          </a:p>
          <a:p>
            <a:pPr marL="442913" indent="-263525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hu-HU" sz="2000" dirty="0" smtClean="0"/>
              <a:t>Az analitikus pszichologizmus</a:t>
            </a:r>
            <a:br>
              <a:rPr lang="hu-HU" sz="2000" dirty="0" smtClean="0"/>
            </a:br>
            <a:r>
              <a:rPr lang="hu-HU" sz="2000" dirty="0" smtClean="0"/>
              <a:t>romantikus gyökerei és</a:t>
            </a:r>
            <a:br>
              <a:rPr lang="hu-HU" sz="2000" dirty="0" smtClean="0"/>
            </a:br>
            <a:r>
              <a:rPr lang="hu-HU" sz="2000" dirty="0" smtClean="0"/>
              <a:t>áthagyományozása</a:t>
            </a:r>
            <a:br>
              <a:rPr lang="hu-HU" sz="2000" dirty="0" smtClean="0"/>
            </a:br>
            <a:r>
              <a:rPr lang="hu-HU" sz="2000" dirty="0" smtClean="0"/>
              <a:t>a későbbi orosz irodalomra</a:t>
            </a:r>
            <a:r>
              <a:rPr lang="ru-RU" sz="2000" dirty="0" smtClean="0"/>
              <a:t>.</a:t>
            </a:r>
          </a:p>
          <a:p>
            <a:pPr marL="273050" indent="-263525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hu-HU" sz="2000" dirty="0" smtClean="0"/>
              <a:t>Az orosz élet nemzeti alapjainak</a:t>
            </a:r>
            <a:br>
              <a:rPr lang="hu-HU" sz="2000" dirty="0" smtClean="0"/>
            </a:br>
            <a:r>
              <a:rPr lang="hu-HU" sz="2000" dirty="0" smtClean="0"/>
              <a:t>elsajátítása </a:t>
            </a:r>
            <a:r>
              <a:rPr lang="ru-RU" sz="2000" dirty="0" smtClean="0"/>
              <a:t>(</a:t>
            </a:r>
            <a:r>
              <a:rPr lang="hu-HU" sz="2000" i="1" dirty="0" smtClean="0"/>
              <a:t>Haza</a:t>
            </a:r>
            <a:r>
              <a:rPr lang="ru-RU" sz="2000" dirty="0" smtClean="0"/>
              <a:t>, 1841)</a:t>
            </a:r>
            <a:r>
              <a:rPr lang="hu-HU" sz="2000" dirty="0"/>
              <a:t>.</a:t>
            </a:r>
            <a:endParaRPr lang="en-US" sz="2000" dirty="0"/>
          </a:p>
        </p:txBody>
      </p:sp>
      <p:pic>
        <p:nvPicPr>
          <p:cNvPr id="5123" name="Picture 3" descr="demon_poverzhennyi1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095625" y="214313"/>
            <a:ext cx="6952750" cy="242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3"/>
          <a:stretch/>
        </p:blipFill>
        <p:spPr>
          <a:xfrm>
            <a:off x="4497497" y="4149080"/>
            <a:ext cx="4585842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01544"/>
            <a:ext cx="8572500" cy="60564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hu-HU" sz="2000" dirty="0" smtClean="0">
                <a:solidFill>
                  <a:srgbClr val="32353E"/>
                </a:solidFill>
                <a:latin typeface="Cambria" panose="02040503050406030204" pitchFamily="18" charset="0"/>
              </a:rPr>
              <a:t>A romantika a realizmus általi maghaladása Gogol életművében </a:t>
            </a:r>
            <a:r>
              <a:rPr lang="ru-RU" dirty="0" smtClean="0">
                <a:solidFill>
                  <a:srgbClr val="32353E"/>
                </a:solidFill>
                <a:latin typeface="Cambria" panose="02040503050406030204" pitchFamily="18" charset="0"/>
              </a:rPr>
              <a:t>–</a:t>
            </a:r>
            <a:r>
              <a:rPr lang="hu-HU" dirty="0">
                <a:solidFill>
                  <a:srgbClr val="32353E"/>
                </a:solidFill>
                <a:latin typeface="Cambria" panose="02040503050406030204" pitchFamily="18" charset="0"/>
              </a:rPr>
              <a:t/>
            </a:r>
            <a:br>
              <a:rPr lang="hu-HU" dirty="0">
                <a:solidFill>
                  <a:srgbClr val="32353E"/>
                </a:solidFill>
                <a:latin typeface="Cambria" panose="02040503050406030204" pitchFamily="18" charset="0"/>
              </a:rPr>
            </a:b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az orosz irodalom fejlődését meghatározó tényezője</a:t>
            </a:r>
            <a:endParaRPr lang="ru-RU" sz="2000" dirty="0" smtClean="0">
              <a:solidFill>
                <a:srgbClr val="32353E"/>
              </a:solidFill>
              <a:latin typeface="Cambria" panose="02040503050406030204" pitchFamily="18" charset="0"/>
              <a:sym typeface="Symbo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hu-HU" sz="2000" i="1" dirty="0" smtClean="0">
                <a:solidFill>
                  <a:srgbClr val="32353E"/>
                </a:solidFill>
                <a:latin typeface="Cambria" panose="02040503050406030204" pitchFamily="18" charset="0"/>
              </a:rPr>
              <a:t>Esték egy gyikanykai tanyán </a:t>
            </a:r>
            <a:r>
              <a:rPr lang="ru-RU" sz="2000" dirty="0" smtClean="0">
                <a:solidFill>
                  <a:srgbClr val="32353E"/>
                </a:solidFill>
                <a:latin typeface="Cambria" panose="02040503050406030204" pitchFamily="18" charset="0"/>
              </a:rPr>
              <a:t>(</a:t>
            </a:r>
            <a:r>
              <a:rPr lang="hu-HU" sz="2000" dirty="0" smtClean="0">
                <a:solidFill>
                  <a:srgbClr val="32353E"/>
                </a:solidFill>
                <a:latin typeface="Cambria" panose="02040503050406030204" pitchFamily="18" charset="0"/>
              </a:rPr>
              <a:t>I. </a:t>
            </a:r>
            <a:r>
              <a:rPr lang="ru-RU" dirty="0">
                <a:solidFill>
                  <a:srgbClr val="32353E"/>
                </a:solidFill>
                <a:latin typeface="Cambria" panose="02040503050406030204" pitchFamily="18" charset="0"/>
              </a:rPr>
              <a:t>– </a:t>
            </a:r>
            <a:r>
              <a:rPr lang="ru-RU" dirty="0" smtClean="0">
                <a:solidFill>
                  <a:srgbClr val="32353E"/>
                </a:solidFill>
                <a:latin typeface="Cambria" panose="02040503050406030204" pitchFamily="18" charset="0"/>
              </a:rPr>
              <a:t>1831</a:t>
            </a:r>
            <a:r>
              <a:rPr lang="ru-RU" sz="2000" dirty="0" smtClean="0">
                <a:solidFill>
                  <a:srgbClr val="32353E"/>
                </a:solidFill>
                <a:latin typeface="Cambria" panose="02040503050406030204" pitchFamily="18" charset="0"/>
              </a:rPr>
              <a:t>., </a:t>
            </a:r>
            <a:r>
              <a:rPr lang="hu-HU" sz="2000" dirty="0" smtClean="0">
                <a:solidFill>
                  <a:srgbClr val="32353E"/>
                </a:solidFill>
                <a:latin typeface="Cambria" panose="02040503050406030204" pitchFamily="18" charset="0"/>
              </a:rPr>
              <a:t>II. </a:t>
            </a:r>
            <a:r>
              <a:rPr lang="ru-RU" dirty="0">
                <a:solidFill>
                  <a:srgbClr val="32353E"/>
                </a:solidFill>
                <a:latin typeface="Cambria" panose="02040503050406030204" pitchFamily="18" charset="0"/>
              </a:rPr>
              <a:t>– </a:t>
            </a:r>
            <a:r>
              <a:rPr lang="ru-RU" dirty="0" smtClean="0">
                <a:solidFill>
                  <a:srgbClr val="32353E"/>
                </a:solidFill>
                <a:latin typeface="Cambria" panose="02040503050406030204" pitchFamily="18" charset="0"/>
              </a:rPr>
              <a:t>1832</a:t>
            </a: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.</a:t>
            </a:r>
            <a:r>
              <a:rPr lang="ru-RU" sz="2000" dirty="0" smtClean="0">
                <a:solidFill>
                  <a:srgbClr val="32353E"/>
                </a:solidFill>
                <a:latin typeface="Cambria" panose="02040503050406030204" pitchFamily="18" charset="0"/>
              </a:rPr>
              <a:t>)</a:t>
            </a:r>
            <a:r>
              <a:rPr lang="hu-HU" sz="2000" dirty="0" smtClean="0">
                <a:solidFill>
                  <a:srgbClr val="32353E"/>
                </a:solidFill>
                <a:latin typeface="Cambria" panose="02040503050406030204" pitchFamily="18" charset="0"/>
              </a:rPr>
              <a:t/>
            </a:r>
            <a:br>
              <a:rPr lang="hu-HU" sz="2000" dirty="0" smtClean="0">
                <a:solidFill>
                  <a:srgbClr val="32353E"/>
                </a:solidFill>
                <a:latin typeface="Cambria" panose="02040503050406030204" pitchFamily="18" charset="0"/>
              </a:rPr>
            </a:br>
            <a:r>
              <a:rPr lang="hu-HU" sz="2000" dirty="0" smtClean="0">
                <a:latin typeface="Cambria" panose="02040503050406030204" pitchFamily="18" charset="0"/>
              </a:rPr>
              <a:t>						</a:t>
            </a:r>
            <a:r>
              <a:rPr lang="ru-RU" i="1" dirty="0" smtClean="0">
                <a:solidFill>
                  <a:srgbClr val="341D87"/>
                </a:solidFill>
                <a:latin typeface="Cambria" panose="02040503050406030204" pitchFamily="18" charset="0"/>
              </a:rPr>
              <a:t>Вечера </a:t>
            </a:r>
            <a:r>
              <a:rPr lang="ru-RU" i="1" dirty="0">
                <a:solidFill>
                  <a:srgbClr val="341D87"/>
                </a:solidFill>
                <a:latin typeface="Cambria" panose="02040503050406030204" pitchFamily="18" charset="0"/>
              </a:rPr>
              <a:t>на хуторе близ </a:t>
            </a:r>
            <a:r>
              <a:rPr lang="ru-RU" i="1" dirty="0" smtClean="0">
                <a:solidFill>
                  <a:srgbClr val="341D87"/>
                </a:solidFill>
                <a:latin typeface="Cambria" panose="02040503050406030204" pitchFamily="18" charset="0"/>
              </a:rPr>
              <a:t>Диканьки</a:t>
            </a:r>
            <a:r>
              <a:rPr lang="hu-HU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hu-HU" i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hu-HU" sz="2000" dirty="0" smtClean="0">
                <a:solidFill>
                  <a:srgbClr val="32353E"/>
                </a:solidFill>
                <a:latin typeface="Cambria" panose="02040503050406030204" pitchFamily="18" charset="0"/>
              </a:rPr>
              <a:t>Ukrajna mint a szláv világ nemzeti eredetének forrása („szláv Ausonia”)</a:t>
            </a:r>
            <a:r>
              <a:rPr lang="ru-RU" sz="2000" dirty="0" smtClean="0">
                <a:solidFill>
                  <a:srgbClr val="32353E"/>
                </a:solidFill>
                <a:latin typeface="Cambria" panose="02040503050406030204" pitchFamily="18" charset="0"/>
              </a:rPr>
              <a:t>.</a:t>
            </a:r>
            <a:endParaRPr lang="hu-HU" sz="2000" dirty="0" smtClean="0">
              <a:solidFill>
                <a:srgbClr val="32353E"/>
              </a:solid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000" dirty="0" smtClean="0">
                <a:solidFill>
                  <a:srgbClr val="32353E"/>
                </a:solidFill>
                <a:latin typeface="Cambria" panose="02040503050406030204" pitchFamily="18" charset="0"/>
              </a:rPr>
              <a:t>Ukrajna mint külön univerzum</a:t>
            </a:r>
            <a:r>
              <a:rPr lang="hu-HU" dirty="0">
                <a:solidFill>
                  <a:srgbClr val="32353E"/>
                </a:solidFill>
                <a:latin typeface="Cambria" panose="02040503050406030204" pitchFamily="18" charset="0"/>
              </a:rPr>
              <a:t>,</a:t>
            </a:r>
            <a:r>
              <a:rPr lang="hu-HU" sz="2000" dirty="0" smtClean="0">
                <a:solidFill>
                  <a:srgbClr val="32353E"/>
                </a:solidFill>
                <a:latin typeface="Cambria" panose="02040503050406030204" pitchFamily="18" charset="0"/>
              </a:rPr>
              <a:t> amelynek a középpontja </a:t>
            </a:r>
            <a:r>
              <a:rPr lang="ru-RU" dirty="0" smtClean="0">
                <a:solidFill>
                  <a:srgbClr val="32353E"/>
                </a:solidFill>
                <a:latin typeface="Cambria" panose="02040503050406030204" pitchFamily="18" charset="0"/>
              </a:rPr>
              <a:t>–</a:t>
            </a: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 Gyikanka </a:t>
            </a:r>
            <a:r>
              <a:rPr lang="ru-RU" dirty="0" smtClean="0">
                <a:solidFill>
                  <a:srgbClr val="32353E"/>
                </a:solidFill>
                <a:latin typeface="Cambria" panose="02040503050406030204" pitchFamily="18" charset="0"/>
              </a:rPr>
              <a:t>–</a:t>
            </a: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 eredendően konfliktusokkal terhelt, a fantasztikum világának az emberi dolgokban való beavatkozása miatt (a központi figura romantikus elidegenedése, az irreális erők jóindulatú vagy ellenséges beavatkozása, az vágyott és a valódi ironikusan komoly kontrasztja)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Vidám meseszerűség ≠ hétköznapiság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i="1" dirty="0" smtClean="0">
                <a:solidFill>
                  <a:srgbClr val="32353E"/>
                </a:solidFill>
                <a:latin typeface="Cambria" panose="02040503050406030204" pitchFamily="18" charset="0"/>
              </a:rPr>
              <a:t>Mirgorod</a:t>
            </a: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 és </a:t>
            </a:r>
            <a:r>
              <a:rPr lang="hu-HU" i="1" dirty="0" smtClean="0">
                <a:solidFill>
                  <a:srgbClr val="32353E"/>
                </a:solidFill>
                <a:latin typeface="Cambria" panose="02040503050406030204" pitchFamily="18" charset="0"/>
              </a:rPr>
              <a:t>Arabeszkek</a:t>
            </a: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 (1835)</a:t>
            </a:r>
            <a:r>
              <a:rPr lang="hu-HU" dirty="0" smtClean="0">
                <a:latin typeface="Cambria" panose="02040503050406030204" pitchFamily="18" charset="0"/>
              </a:rPr>
              <a:t>			</a:t>
            </a:r>
            <a:r>
              <a:rPr lang="ru-RU" i="1" dirty="0" smtClean="0">
                <a:latin typeface="Cambria" panose="02040503050406030204" pitchFamily="18" charset="0"/>
              </a:rPr>
              <a:t> </a:t>
            </a:r>
            <a:r>
              <a:rPr lang="ru-RU" i="1" dirty="0">
                <a:solidFill>
                  <a:srgbClr val="341D87"/>
                </a:solidFill>
                <a:latin typeface="Cambria" panose="02040503050406030204" pitchFamily="18" charset="0"/>
              </a:rPr>
              <a:t>Миргород</a:t>
            </a:r>
            <a:r>
              <a:rPr lang="ru-RU" dirty="0">
                <a:solidFill>
                  <a:srgbClr val="341D87"/>
                </a:solidFill>
                <a:latin typeface="Cambria" panose="02040503050406030204" pitchFamily="18" charset="0"/>
              </a:rPr>
              <a:t> и </a:t>
            </a:r>
            <a:r>
              <a:rPr lang="ru-RU" i="1" dirty="0" smtClean="0">
                <a:solidFill>
                  <a:srgbClr val="341D87"/>
                </a:solidFill>
                <a:latin typeface="Cambria" panose="02040503050406030204" pitchFamily="18" charset="0"/>
              </a:rPr>
              <a:t>Арабески</a:t>
            </a:r>
            <a:endParaRPr lang="hu-HU" i="1" dirty="0" smtClean="0">
              <a:solidFill>
                <a:srgbClr val="341D87"/>
              </a:solid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Újabb elvont szimbolikus univerzumok megjelenítése:</a:t>
            </a:r>
            <a:b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</a:b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Mirgorod és </a:t>
            </a:r>
            <a:r>
              <a:rPr lang="hu-HU" dirty="0">
                <a:solidFill>
                  <a:srgbClr val="32353E"/>
                </a:solidFill>
                <a:latin typeface="Cambria" panose="02040503050406030204" pitchFamily="18" charset="0"/>
              </a:rPr>
              <a:t>S</a:t>
            </a: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zentpétervár (</a:t>
            </a:r>
            <a:r>
              <a:rPr lang="hu-HU" i="1" dirty="0" smtClean="0">
                <a:solidFill>
                  <a:srgbClr val="32353E"/>
                </a:solidFill>
                <a:latin typeface="Cambria" panose="02040503050406030204" pitchFamily="18" charset="0"/>
              </a:rPr>
              <a:t>pétervári elbeszélések </a:t>
            </a: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fogalma/elnevezése)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A szentimentális és romantikus konfliktusok transzformációja, a főhős típusának megváltoztatása, a stílus és a fantasztikum átalakulása</a:t>
            </a:r>
          </a:p>
          <a:p>
            <a:pPr marL="241200" indent="-241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i="1" dirty="0" smtClean="0">
                <a:solidFill>
                  <a:srgbClr val="32353E"/>
                </a:solidFill>
                <a:latin typeface="Cambria" panose="02040503050406030204" pitchFamily="18" charset="0"/>
              </a:rPr>
              <a:t>A köpönyeg </a:t>
            </a: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(1842, </a:t>
            </a:r>
            <a:r>
              <a:rPr lang="ru-RU" i="1" dirty="0">
                <a:solidFill>
                  <a:srgbClr val="341D87"/>
                </a:solidFill>
                <a:latin typeface="Cambria" panose="02040503050406030204" pitchFamily="18" charset="0"/>
              </a:rPr>
              <a:t>Шинель</a:t>
            </a: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) </a:t>
            </a:r>
            <a:r>
              <a:rPr lang="ru-RU" dirty="0" smtClean="0">
                <a:solidFill>
                  <a:srgbClr val="32353E"/>
                </a:solidFill>
                <a:latin typeface="Cambria" panose="02040503050406030204" pitchFamily="18" charset="0"/>
              </a:rPr>
              <a:t>–</a:t>
            </a: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 a romantikus anyag (</a:t>
            </a:r>
            <a:r>
              <a:rPr lang="hu-HU" sz="1800" dirty="0" smtClean="0">
                <a:solidFill>
                  <a:srgbClr val="32353E"/>
                </a:solidFill>
                <a:latin typeface="Cambria" panose="02040503050406030204" pitchFamily="18" charset="0"/>
              </a:rPr>
              <a:t>konfliktus, pszichológia</a:t>
            </a:r>
            <a:r>
              <a:rPr lang="hu-HU" dirty="0" smtClean="0">
                <a:solidFill>
                  <a:srgbClr val="32353E"/>
                </a:solidFill>
                <a:latin typeface="Cambria" panose="02040503050406030204" pitchFamily="18" charset="0"/>
              </a:rPr>
              <a:t>) szociális problematikával való ötvözése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2412901" cy="714375"/>
          </a:xfrm>
        </p:spPr>
        <p:txBody>
          <a:bodyPr/>
          <a:lstStyle/>
          <a:p>
            <a:pPr>
              <a:defRPr/>
            </a:pP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Gogol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1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Red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DB76B"/>
        </a:lt1>
        <a:dk2>
          <a:srgbClr val="000000"/>
        </a:dk2>
        <a:lt2>
          <a:srgbClr val="969696"/>
        </a:lt2>
        <a:accent1>
          <a:srgbClr val="CECB8C"/>
        </a:accent1>
        <a:accent2>
          <a:srgbClr val="9C9231"/>
        </a:accent2>
        <a:accent3>
          <a:srgbClr val="DBD8BA"/>
        </a:accent3>
        <a:accent4>
          <a:srgbClr val="000000"/>
        </a:accent4>
        <a:accent5>
          <a:srgbClr val="E3E2C5"/>
        </a:accent5>
        <a:accent6>
          <a:srgbClr val="8D842B"/>
        </a:accent6>
        <a:hlink>
          <a:srgbClr val="6B6529"/>
        </a:hlink>
        <a:folHlink>
          <a:srgbClr val="5046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BDB76B"/>
        </a:lt1>
        <a:dk2>
          <a:srgbClr val="000000"/>
        </a:dk2>
        <a:lt2>
          <a:srgbClr val="969696"/>
        </a:lt2>
        <a:accent1>
          <a:srgbClr val="AD8A13"/>
        </a:accent1>
        <a:accent2>
          <a:srgbClr val="ADA713"/>
        </a:accent2>
        <a:accent3>
          <a:srgbClr val="DBD8BA"/>
        </a:accent3>
        <a:accent4>
          <a:srgbClr val="000000"/>
        </a:accent4>
        <a:accent5>
          <a:srgbClr val="D3C4AA"/>
        </a:accent5>
        <a:accent6>
          <a:srgbClr val="9C9710"/>
        </a:accent6>
        <a:hlink>
          <a:srgbClr val="6A5D0B"/>
        </a:hlink>
        <a:folHlink>
          <a:srgbClr val="334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BDB76B"/>
        </a:lt1>
        <a:dk2>
          <a:srgbClr val="000000"/>
        </a:dk2>
        <a:lt2>
          <a:srgbClr val="969696"/>
        </a:lt2>
        <a:accent1>
          <a:srgbClr val="B6C416"/>
        </a:accent1>
        <a:accent2>
          <a:srgbClr val="DCC618"/>
        </a:accent2>
        <a:accent3>
          <a:srgbClr val="DBD8BA"/>
        </a:accent3>
        <a:accent4>
          <a:srgbClr val="000000"/>
        </a:accent4>
        <a:accent5>
          <a:srgbClr val="D7DEAB"/>
        </a:accent5>
        <a:accent6>
          <a:srgbClr val="C7B315"/>
        </a:accent6>
        <a:hlink>
          <a:srgbClr val="2028B5"/>
        </a:hlink>
        <a:folHlink>
          <a:srgbClr val="81188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BDB76B"/>
        </a:lt1>
        <a:dk2>
          <a:srgbClr val="000000"/>
        </a:dk2>
        <a:lt2>
          <a:srgbClr val="969696"/>
        </a:lt2>
        <a:accent1>
          <a:srgbClr val="C4AF16"/>
        </a:accent1>
        <a:accent2>
          <a:srgbClr val="139EAA"/>
        </a:accent2>
        <a:accent3>
          <a:srgbClr val="DBD8BA"/>
        </a:accent3>
        <a:accent4>
          <a:srgbClr val="000000"/>
        </a:accent4>
        <a:accent5>
          <a:srgbClr val="DED4AB"/>
        </a:accent5>
        <a:accent6>
          <a:srgbClr val="108F9A"/>
        </a:accent6>
        <a:hlink>
          <a:srgbClr val="C55416"/>
        </a:hlink>
        <a:folHlink>
          <a:srgbClr val="4E13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reenRed">
  <a:themeElements>
    <a:clrScheme name="Wildflowers">
      <a:dk1>
        <a:srgbClr val="40302B"/>
      </a:dk1>
      <a:lt1>
        <a:srgbClr val="FFFFFF"/>
      </a:lt1>
      <a:dk2>
        <a:srgbClr val="486868"/>
      </a:dk2>
      <a:lt2>
        <a:srgbClr val="F3F1EA"/>
      </a:lt2>
      <a:accent1>
        <a:srgbClr val="C4BD97"/>
      </a:accent1>
      <a:accent2>
        <a:srgbClr val="D5BDBE"/>
      </a:accent2>
      <a:accent3>
        <a:srgbClr val="F7EFA3"/>
      </a:accent3>
      <a:accent4>
        <a:srgbClr val="9FEDE0"/>
      </a:accent4>
      <a:accent5>
        <a:srgbClr val="BBB3C2"/>
      </a:accent5>
      <a:accent6>
        <a:srgbClr val="99A991"/>
      </a:accent6>
      <a:hlink>
        <a:srgbClr val="938968"/>
      </a:hlink>
      <a:folHlink>
        <a:srgbClr val="A97EE2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DB76B"/>
        </a:lt1>
        <a:dk2>
          <a:srgbClr val="000000"/>
        </a:dk2>
        <a:lt2>
          <a:srgbClr val="969696"/>
        </a:lt2>
        <a:accent1>
          <a:srgbClr val="CECB8C"/>
        </a:accent1>
        <a:accent2>
          <a:srgbClr val="9C9231"/>
        </a:accent2>
        <a:accent3>
          <a:srgbClr val="DBD8BA"/>
        </a:accent3>
        <a:accent4>
          <a:srgbClr val="000000"/>
        </a:accent4>
        <a:accent5>
          <a:srgbClr val="E3E2C5"/>
        </a:accent5>
        <a:accent6>
          <a:srgbClr val="8D842B"/>
        </a:accent6>
        <a:hlink>
          <a:srgbClr val="6B6529"/>
        </a:hlink>
        <a:folHlink>
          <a:srgbClr val="5046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BDB76B"/>
        </a:lt1>
        <a:dk2>
          <a:srgbClr val="000000"/>
        </a:dk2>
        <a:lt2>
          <a:srgbClr val="969696"/>
        </a:lt2>
        <a:accent1>
          <a:srgbClr val="AD8A13"/>
        </a:accent1>
        <a:accent2>
          <a:srgbClr val="ADA713"/>
        </a:accent2>
        <a:accent3>
          <a:srgbClr val="DBD8BA"/>
        </a:accent3>
        <a:accent4>
          <a:srgbClr val="000000"/>
        </a:accent4>
        <a:accent5>
          <a:srgbClr val="D3C4AA"/>
        </a:accent5>
        <a:accent6>
          <a:srgbClr val="9C9710"/>
        </a:accent6>
        <a:hlink>
          <a:srgbClr val="6A5D0B"/>
        </a:hlink>
        <a:folHlink>
          <a:srgbClr val="334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BDB76B"/>
        </a:lt1>
        <a:dk2>
          <a:srgbClr val="000000"/>
        </a:dk2>
        <a:lt2>
          <a:srgbClr val="969696"/>
        </a:lt2>
        <a:accent1>
          <a:srgbClr val="B6C416"/>
        </a:accent1>
        <a:accent2>
          <a:srgbClr val="DCC618"/>
        </a:accent2>
        <a:accent3>
          <a:srgbClr val="DBD8BA"/>
        </a:accent3>
        <a:accent4>
          <a:srgbClr val="000000"/>
        </a:accent4>
        <a:accent5>
          <a:srgbClr val="D7DEAB"/>
        </a:accent5>
        <a:accent6>
          <a:srgbClr val="C7B315"/>
        </a:accent6>
        <a:hlink>
          <a:srgbClr val="2028B5"/>
        </a:hlink>
        <a:folHlink>
          <a:srgbClr val="81188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BDB76B"/>
        </a:lt1>
        <a:dk2>
          <a:srgbClr val="000000"/>
        </a:dk2>
        <a:lt2>
          <a:srgbClr val="969696"/>
        </a:lt2>
        <a:accent1>
          <a:srgbClr val="C4AF16"/>
        </a:accent1>
        <a:accent2>
          <a:srgbClr val="139EAA"/>
        </a:accent2>
        <a:accent3>
          <a:srgbClr val="DBD8BA"/>
        </a:accent3>
        <a:accent4>
          <a:srgbClr val="000000"/>
        </a:accent4>
        <a:accent5>
          <a:srgbClr val="DED4AB"/>
        </a:accent5>
        <a:accent6>
          <a:srgbClr val="108F9A"/>
        </a:accent6>
        <a:hlink>
          <a:srgbClr val="C55416"/>
        </a:hlink>
        <a:folHlink>
          <a:srgbClr val="4E13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eathe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7.xml><?xml version="1.0" encoding="utf-8"?>
<a:theme xmlns:a="http://schemas.openxmlformats.org/drawingml/2006/main" name="1_Feathe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3777</TotalTime>
  <Words>423</Words>
  <Application>Microsoft Office PowerPoint</Application>
  <PresentationFormat>On-screen Show (4:3)</PresentationFormat>
  <Paragraphs>102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Calibri</vt:lpstr>
      <vt:lpstr>Cambria</vt:lpstr>
      <vt:lpstr>Century Schoolbook</vt:lpstr>
      <vt:lpstr>Corbel</vt:lpstr>
      <vt:lpstr>Courier New</vt:lpstr>
      <vt:lpstr>Georgia</vt:lpstr>
      <vt:lpstr>Symbol</vt:lpstr>
      <vt:lpstr>Times New Roman</vt:lpstr>
      <vt:lpstr>Wingdings</vt:lpstr>
      <vt:lpstr>6_Default Design</vt:lpstr>
      <vt:lpstr>7_Default Design</vt:lpstr>
      <vt:lpstr>10_Default Design</vt:lpstr>
      <vt:lpstr>GreenRed</vt:lpstr>
      <vt:lpstr>1_GreenRed</vt:lpstr>
      <vt:lpstr>Feathered</vt:lpstr>
      <vt:lpstr>1_Feathered</vt:lpstr>
      <vt:lpstr>PowerPoint Presentation</vt:lpstr>
      <vt:lpstr>PowerPoint Presentation</vt:lpstr>
      <vt:lpstr>A „felesleges ember” szociokulturális és irodalmi típusa Тип лишнего человека как социокультурное и литературное явление</vt:lpstr>
      <vt:lpstr>PowerPoint Presentation</vt:lpstr>
      <vt:lpstr>A „kis ember” szociokulturális és irodalmi típusa Тип маленького человека как социокультурное и литературное явление</vt:lpstr>
      <vt:lpstr>M. Lermontov</vt:lpstr>
      <vt:lpstr>M. Lermontov</vt:lpstr>
      <vt:lpstr>PowerPoint Presentation</vt:lpstr>
      <vt:lpstr>N. Gogol</vt:lpstr>
      <vt:lpstr>PowerPoint Presentation</vt:lpstr>
      <vt:lpstr>Képek forrásai Источники иллюстраций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Tradisional Thinking in Russian Literature 1.</dc:title>
  <dc:creator>Szokolov Denise</dc:creator>
  <cp:lastModifiedBy>Denise Szokolov</cp:lastModifiedBy>
  <cp:revision>365</cp:revision>
  <dcterms:created xsi:type="dcterms:W3CDTF">2007-07-03T09:09:34Z</dcterms:created>
  <dcterms:modified xsi:type="dcterms:W3CDTF">2019-11-24T16:27:48Z</dcterms:modified>
  <cp:category>Lecture Presentation</cp:category>
</cp:coreProperties>
</file>